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26"/>
  </p:notesMasterIdLst>
  <p:sldIdLst>
    <p:sldId id="256" r:id="rId2"/>
    <p:sldId id="257" r:id="rId3"/>
    <p:sldId id="1057" r:id="rId4"/>
    <p:sldId id="1055" r:id="rId5"/>
    <p:sldId id="1074" r:id="rId6"/>
    <p:sldId id="1056" r:id="rId7"/>
    <p:sldId id="1075" r:id="rId8"/>
    <p:sldId id="1076" r:id="rId9"/>
    <p:sldId id="1077" r:id="rId10"/>
    <p:sldId id="1078" r:id="rId11"/>
    <p:sldId id="1079" r:id="rId12"/>
    <p:sldId id="1080" r:id="rId13"/>
    <p:sldId id="1081" r:id="rId14"/>
    <p:sldId id="1082" r:id="rId15"/>
    <p:sldId id="1084" r:id="rId16"/>
    <p:sldId id="1083" r:id="rId17"/>
    <p:sldId id="1085" r:id="rId18"/>
    <p:sldId id="1086" r:id="rId19"/>
    <p:sldId id="1087" r:id="rId20"/>
    <p:sldId id="1088" r:id="rId21"/>
    <p:sldId id="1089" r:id="rId22"/>
    <p:sldId id="1090" r:id="rId23"/>
    <p:sldId id="1091" r:id="rId24"/>
    <p:sldId id="1050" r:id="rId25"/>
  </p:sldIdLst>
  <p:sldSz cx="9906000" cy="6858000" type="A4"/>
  <p:notesSz cx="9906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17"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444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611813" y="0"/>
            <a:ext cx="4292600" cy="344488"/>
          </a:xfrm>
          <a:prstGeom prst="rect">
            <a:avLst/>
          </a:prstGeom>
        </p:spPr>
        <p:txBody>
          <a:bodyPr vert="horz" lIns="91440" tIns="45720" rIns="91440" bIns="45720" rtlCol="0"/>
          <a:lstStyle>
            <a:lvl1pPr algn="r">
              <a:defRPr sz="1200"/>
            </a:lvl1pPr>
          </a:lstStyle>
          <a:p>
            <a:fld id="{981029DD-2EBE-47BE-9B7E-621CD4A9D4C5}" type="datetimeFigureOut">
              <a:rPr lang="en-IN" smtClean="0"/>
              <a:t>02-09-2024</a:t>
            </a:fld>
            <a:endParaRPr lang="en-IN"/>
          </a:p>
        </p:txBody>
      </p:sp>
      <p:sp>
        <p:nvSpPr>
          <p:cNvPr id="4" name="Slide Image Placeholder 3"/>
          <p:cNvSpPr>
            <a:spLocks noGrp="1" noRot="1" noChangeAspect="1"/>
          </p:cNvSpPr>
          <p:nvPr>
            <p:ph type="sldImg" idx="2"/>
          </p:nvPr>
        </p:nvSpPr>
        <p:spPr>
          <a:xfrm>
            <a:off x="3281363" y="857250"/>
            <a:ext cx="3343275" cy="23145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90600" y="3300413"/>
            <a:ext cx="79248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6513513"/>
            <a:ext cx="4292600" cy="3444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611813" y="6513513"/>
            <a:ext cx="4292600" cy="344487"/>
          </a:xfrm>
          <a:prstGeom prst="rect">
            <a:avLst/>
          </a:prstGeom>
        </p:spPr>
        <p:txBody>
          <a:bodyPr vert="horz" lIns="91440" tIns="45720" rIns="91440" bIns="45720" rtlCol="0" anchor="b"/>
          <a:lstStyle>
            <a:lvl1pPr algn="r">
              <a:defRPr sz="1200"/>
            </a:lvl1pPr>
          </a:lstStyle>
          <a:p>
            <a:fld id="{223913C1-CF9B-4C87-9A32-DD8C0D210ADC}" type="slidenum">
              <a:rPr lang="en-IN" smtClean="0"/>
              <a:t>‹#›</a:t>
            </a:fld>
            <a:endParaRPr lang="en-IN"/>
          </a:p>
        </p:txBody>
      </p:sp>
    </p:spTree>
    <p:extLst>
      <p:ext uri="{BB962C8B-B14F-4D97-AF65-F5344CB8AC3E}">
        <p14:creationId xmlns:p14="http://schemas.microsoft.com/office/powerpoint/2010/main" val="1350901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20133" y="1"/>
            <a:ext cx="4093104"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884646" y="914401"/>
            <a:ext cx="7526054"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167925" y="4402667"/>
            <a:ext cx="624277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36255" y="6117337"/>
            <a:ext cx="928929" cy="365125"/>
          </a:xfrm>
        </p:spPr>
        <p:txBody>
          <a:bodyPr/>
          <a:lstStyle/>
          <a:p>
            <a:fld id="{B0AEBFA6-1768-44E4-8513-F270E347BAD2}" type="datetime1">
              <a:rPr lang="en-US" smtClean="0"/>
              <a:t>9/2/2024</a:t>
            </a:fld>
            <a:endParaRPr lang="en-US"/>
          </a:p>
        </p:txBody>
      </p:sp>
      <p:sp>
        <p:nvSpPr>
          <p:cNvPr id="5" name="Footer Placeholder 4"/>
          <p:cNvSpPr>
            <a:spLocks noGrp="1"/>
          </p:cNvSpPr>
          <p:nvPr>
            <p:ph type="ftr" sz="quarter" idx="11"/>
          </p:nvPr>
        </p:nvSpPr>
        <p:spPr>
          <a:xfrm>
            <a:off x="3925711" y="6117337"/>
            <a:ext cx="3910225" cy="365125"/>
          </a:xfrm>
        </p:spPr>
        <p:txBody>
          <a:bodyPr/>
          <a:lstStyle/>
          <a:p>
            <a:endParaRPr lang="en-IN"/>
          </a:p>
        </p:txBody>
      </p:sp>
      <p:sp>
        <p:nvSpPr>
          <p:cNvPr id="6" name="Slide Number Placeholder 5"/>
          <p:cNvSpPr>
            <a:spLocks noGrp="1"/>
          </p:cNvSpPr>
          <p:nvPr>
            <p:ph type="sldNum" sz="quarter" idx="12"/>
          </p:nvPr>
        </p:nvSpPr>
        <p:spPr>
          <a:xfrm>
            <a:off x="8964930" y="6117337"/>
            <a:ext cx="445770" cy="365125"/>
          </a:xfrm>
        </p:spPr>
        <p:txBody>
          <a:bodyPr/>
          <a:lstStyle/>
          <a:p>
            <a:pPr marL="12700">
              <a:lnSpc>
                <a:spcPts val="1435"/>
              </a:lnSpc>
            </a:pPr>
            <a:r>
              <a:rPr lang="en-IN">
                <a:solidFill>
                  <a:srgbClr val="FFC000"/>
                </a:solidFill>
              </a:rPr>
              <a:t>•</a:t>
            </a:r>
            <a:fld id="{81D60167-4931-47E6-BA6A-407CBD079E47}" type="slidenum">
              <a:rPr smtClean="0"/>
              <a:t>‹#›</a:t>
            </a:fld>
            <a:endParaRPr dirty="0"/>
          </a:p>
        </p:txBody>
      </p:sp>
      <p:sp>
        <p:nvSpPr>
          <p:cNvPr id="23" name="Freeform 12"/>
          <p:cNvSpPr/>
          <p:nvPr/>
        </p:nvSpPr>
        <p:spPr bwMode="auto">
          <a:xfrm>
            <a:off x="220133" y="3771900"/>
            <a:ext cx="392113"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607088" y="3867150"/>
            <a:ext cx="67072"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288828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7" y="4732865"/>
            <a:ext cx="814232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39140" y="932112"/>
            <a:ext cx="6685320"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06317" y="5299603"/>
            <a:ext cx="8142324"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672B6F-FFF8-489C-A891-2C6AF916668E}" type="datetime1">
              <a:rPr lang="en-US" smtClean="0"/>
              <a:t>9/2/2024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61174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8" y="685800"/>
            <a:ext cx="8142324"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06318" y="4343400"/>
            <a:ext cx="8142325"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46149-1B8E-49C0-8FD0-5E467F5A2DBB}"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377526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050207" y="863023"/>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853214" y="2819399"/>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545637" y="685801"/>
            <a:ext cx="7555291"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731421" y="3428999"/>
            <a:ext cx="7183722"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206317" y="4343400"/>
            <a:ext cx="8142324"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36B1AD-723D-442C-9C65-6689CB88F7BA}"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529436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06320" y="3308581"/>
            <a:ext cx="8142321"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06317" y="4777381"/>
            <a:ext cx="8142323"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BF7ACD-C6E4-4024-B7B5-1564736AF161}"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3877652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050207" y="863023"/>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853214" y="2819399"/>
            <a:ext cx="49542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545637" y="685801"/>
            <a:ext cx="7555291"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206319" y="3886200"/>
            <a:ext cx="8142323"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206317" y="4775200"/>
            <a:ext cx="8142323"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8828E-0C0E-4B51-BD7D-4D633CEE317A}"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2788346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06319" y="685802"/>
            <a:ext cx="8142324"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206318" y="3505200"/>
            <a:ext cx="8142325"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206318" y="4343400"/>
            <a:ext cx="814232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47675B-A985-4AAB-9AEB-D7D219E3C4B3}"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4124520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0DAE31-F1FD-4D5F-8172-3F07575D5000}"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1393206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09843" y="685800"/>
            <a:ext cx="1438800"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06318" y="685800"/>
            <a:ext cx="6517737"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A6D519-7393-40B1-BD50-CCF9AC4C8BBB}"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157656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3978" y="457201"/>
            <a:ext cx="8346723"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1063978" y="2667000"/>
            <a:ext cx="8346723"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956357" y="6108174"/>
            <a:ext cx="928929" cy="365125"/>
          </a:xfrm>
        </p:spPr>
        <p:txBody>
          <a:bodyPr/>
          <a:lstStyle/>
          <a:p>
            <a:fld id="{FFC6D78B-AD7F-4DC6-8DF8-ACBCE47E041D}" type="datetime1">
              <a:rPr lang="en-US" smtClean="0"/>
              <a:t>9/2/2024</a:t>
            </a:fld>
            <a:endParaRPr lang="en-US"/>
          </a:p>
        </p:txBody>
      </p:sp>
      <p:sp>
        <p:nvSpPr>
          <p:cNvPr id="5" name="Footer Placeholder 4"/>
          <p:cNvSpPr>
            <a:spLocks noGrp="1"/>
          </p:cNvSpPr>
          <p:nvPr>
            <p:ph type="ftr" sz="quarter" idx="11"/>
          </p:nvPr>
        </p:nvSpPr>
        <p:spPr>
          <a:xfrm>
            <a:off x="2137035" y="6108174"/>
            <a:ext cx="5757393" cy="365125"/>
          </a:xfrm>
        </p:spPr>
        <p:txBody>
          <a:bodyPr/>
          <a:lstStyle/>
          <a:p>
            <a:endParaRPr lang="en-IN"/>
          </a:p>
        </p:txBody>
      </p:sp>
      <p:sp>
        <p:nvSpPr>
          <p:cNvPr id="6" name="Slide Number Placeholder 5"/>
          <p:cNvSpPr>
            <a:spLocks noGrp="1"/>
          </p:cNvSpPr>
          <p:nvPr>
            <p:ph type="sldNum" sz="quarter" idx="12"/>
          </p:nvPr>
        </p:nvSpPr>
        <p:spPr>
          <a:xfrm>
            <a:off x="8947215" y="6108174"/>
            <a:ext cx="463486" cy="365125"/>
          </a:xfrm>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116533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52579" y="2666999"/>
            <a:ext cx="7258122"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152581" y="5027070"/>
            <a:ext cx="7258119"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6F0491-F7CD-47C9-9581-ED075C69EBD0}" type="datetime1">
              <a:rPr lang="en-US" smtClean="0"/>
              <a:t>9/2/2024</a:t>
            </a:fld>
            <a:endParaRPr lang="en-US"/>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8962761" y="6116071"/>
            <a:ext cx="447940" cy="365125"/>
          </a:xfrm>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169855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63978" y="685802"/>
            <a:ext cx="834672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63977" y="2667000"/>
            <a:ext cx="4051554"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59146" y="2667000"/>
            <a:ext cx="4051554"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CCC83F-C04C-401F-8324-16E19C2D06E7}" type="datetime1">
              <a:rPr lang="en-US" smtClean="0"/>
              <a:t>9/2/2024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2393292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440272" y="2658533"/>
            <a:ext cx="3744315"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6316" y="3335337"/>
            <a:ext cx="3978269"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1852" y="2667000"/>
            <a:ext cx="3756790"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70371" y="3335337"/>
            <a:ext cx="3978269"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A69389-F9AE-47E5-A88E-60948B522DC8}" type="datetime1">
              <a:rPr lang="en-US" smtClean="0"/>
              <a:t>9/2/2024</a:t>
            </a:fld>
            <a:endParaRPr lang="en-US"/>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1615344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8AD5FB-851D-479C-9B1C-B1CC687BC27A}" type="datetime1">
              <a:rPr lang="en-US" smtClean="0"/>
              <a:t>9/2/2024</a:t>
            </a:fld>
            <a:endParaRPr lang="en-US"/>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87593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A45C4-8BB8-45A0-8B30-B9401E961CE6}" type="datetime1">
              <a:rPr lang="en-US" smtClean="0"/>
              <a:t>9/2/2024</a:t>
            </a:fld>
            <a:endParaRPr lang="en-US"/>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747854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6318" y="1600200"/>
            <a:ext cx="2884412"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276516" y="685801"/>
            <a:ext cx="5072126"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06318" y="2971800"/>
            <a:ext cx="2884412"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E95162-AB71-4E60-9929-A8350810EFCC}" type="datetime1">
              <a:rPr lang="en-US" smtClean="0"/>
              <a:t>9/2/2024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202946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05027" y="1752599"/>
            <a:ext cx="4409902"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6172287" y="914400"/>
            <a:ext cx="2666485"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05027" y="3124199"/>
            <a:ext cx="4409902"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4BEEC4-CC99-4B28-8964-0DE6693A7FA9}" type="datetime1">
              <a:rPr lang="en-US" smtClean="0"/>
              <a:t>9/2/2024</a:t>
            </a:fld>
            <a:endParaRPr lang="en-US"/>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630163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1"/>
            <a:ext cx="2309681"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063978" y="457201"/>
            <a:ext cx="8346723"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3978" y="2667001"/>
            <a:ext cx="8346722"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71903" y="6116071"/>
            <a:ext cx="928929"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7B5659-62EF-4580-9B9A-E895D33CA4F2}" type="datetime1">
              <a:rPr lang="en-US" smtClean="0"/>
              <a:t>9/2/2024</a:t>
            </a:fld>
            <a:endParaRPr lang="en-US"/>
          </a:p>
        </p:txBody>
      </p:sp>
      <p:sp>
        <p:nvSpPr>
          <p:cNvPr id="5" name="Footer Placeholder 4"/>
          <p:cNvSpPr>
            <a:spLocks noGrp="1"/>
          </p:cNvSpPr>
          <p:nvPr>
            <p:ph type="ftr" sz="quarter" idx="3"/>
          </p:nvPr>
        </p:nvSpPr>
        <p:spPr>
          <a:xfrm>
            <a:off x="2152581" y="6116071"/>
            <a:ext cx="575739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8962761" y="6116071"/>
            <a:ext cx="44794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marL="12700">
              <a:lnSpc>
                <a:spcPts val="1435"/>
              </a:lnSpc>
            </a:pPr>
            <a:r>
              <a:rPr lang="en-IN">
                <a:solidFill>
                  <a:srgbClr val="FFC000"/>
                </a:solidFill>
              </a:rPr>
              <a:t>•</a:t>
            </a:r>
            <a:fld id="{81D60167-4931-47E6-BA6A-407CBD079E47}" type="slidenum">
              <a:rPr smtClean="0"/>
              <a:t>‹#›</a:t>
            </a:fld>
            <a:endParaRPr dirty="0"/>
          </a:p>
        </p:txBody>
      </p:sp>
    </p:spTree>
    <p:extLst>
      <p:ext uri="{BB962C8B-B14F-4D97-AF65-F5344CB8AC3E}">
        <p14:creationId xmlns:p14="http://schemas.microsoft.com/office/powerpoint/2010/main" val="96290029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43000" y="1676400"/>
            <a:ext cx="6934200" cy="3617016"/>
          </a:xfrm>
          <a:prstGeom prst="rect">
            <a:avLst/>
          </a:prstGeom>
        </p:spPr>
        <p:txBody>
          <a:bodyPr vert="horz" wrap="square" lIns="0" tIns="13335" rIns="0" bIns="0" rtlCol="0">
            <a:spAutoFit/>
          </a:bodyPr>
          <a:lstStyle/>
          <a:p>
            <a:pPr marL="12700" marR="5080">
              <a:lnSpc>
                <a:spcPct val="100000"/>
              </a:lnSpc>
              <a:spcBef>
                <a:spcPts val="105"/>
              </a:spcBef>
            </a:pPr>
            <a:r>
              <a:rPr lang="en-IN" sz="3600" b="1" spc="-10" dirty="0">
                <a:latin typeface="Calibri"/>
                <a:cs typeface="Calibri"/>
              </a:rPr>
              <a:t>Tax Audit</a:t>
            </a:r>
          </a:p>
          <a:p>
            <a:pPr marL="12700" marR="5080">
              <a:lnSpc>
                <a:spcPct val="100000"/>
              </a:lnSpc>
              <a:spcBef>
                <a:spcPts val="105"/>
              </a:spcBef>
            </a:pPr>
            <a:r>
              <a:rPr lang="en-IN" sz="3600" b="1" spc="-10" dirty="0">
                <a:latin typeface="Calibri"/>
                <a:cs typeface="Calibri"/>
              </a:rPr>
              <a:t> 		- Disclosure, Critical Issues and 			Common Errors</a:t>
            </a:r>
            <a:endParaRPr lang="en-IN" sz="3600" b="1" spc="-5" dirty="0">
              <a:latin typeface="Calibri"/>
              <a:cs typeface="Calibri"/>
            </a:endParaRPr>
          </a:p>
          <a:p>
            <a:pPr marL="12700" marR="5080">
              <a:lnSpc>
                <a:spcPct val="100000"/>
              </a:lnSpc>
              <a:spcBef>
                <a:spcPts val="105"/>
              </a:spcBef>
            </a:pPr>
            <a:endParaRPr lang="en-IN" sz="3600" b="1" spc="-5" dirty="0">
              <a:latin typeface="Calibri"/>
              <a:cs typeface="Calibri"/>
            </a:endParaRPr>
          </a:p>
          <a:p>
            <a:pPr marL="12700" marR="5080" algn="r">
              <a:lnSpc>
                <a:spcPct val="100000"/>
              </a:lnSpc>
              <a:spcBef>
                <a:spcPts val="105"/>
              </a:spcBef>
            </a:pPr>
            <a:r>
              <a:rPr lang="en-US" sz="3200" b="1" dirty="0">
                <a:latin typeface="KPMG Extralight"/>
                <a:ea typeface="+mj-ea"/>
                <a:cs typeface="+mj-cs"/>
              </a:rPr>
              <a:t>- CA K Prasanna</a:t>
            </a:r>
          </a:p>
          <a:p>
            <a:pPr marL="12700" marR="5080">
              <a:lnSpc>
                <a:spcPct val="100000"/>
              </a:lnSpc>
              <a:spcBef>
                <a:spcPts val="105"/>
              </a:spcBef>
            </a:pPr>
            <a:endParaRPr lang="en-US" sz="3600" b="1" spc="-10" dirty="0">
              <a:latin typeface="KPMG Extralight"/>
              <a:ea typeface="+mj-ea"/>
              <a:cs typeface="+mj-cs"/>
            </a:endParaRPr>
          </a:p>
          <a:p>
            <a:pPr marL="12700" marR="5080">
              <a:lnSpc>
                <a:spcPct val="100000"/>
              </a:lnSpc>
              <a:spcBef>
                <a:spcPts val="105"/>
              </a:spcBef>
            </a:pPr>
            <a:r>
              <a:rPr lang="en-US" spc="-10" dirty="0">
                <a:latin typeface="Arial" panose="020B0604020202020204" pitchFamily="34" charset="0"/>
                <a:ea typeface="+mj-ea"/>
                <a:cs typeface="Arial" panose="020B0604020202020204" pitchFamily="34" charset="0"/>
              </a:rPr>
              <a:t>September 2024</a:t>
            </a:r>
            <a:endParaRPr lang="en-IN" spc="-10" dirty="0">
              <a:latin typeface="Arial" panose="020B0604020202020204" pitchFamily="34" charset="0"/>
              <a:cs typeface="Arial" pitchFamily="34" charset="0"/>
            </a:endParaRPr>
          </a:p>
        </p:txBody>
      </p:sp>
      <p:sp>
        <p:nvSpPr>
          <p:cNvPr id="5" name="TextBox 4">
            <a:extLst>
              <a:ext uri="{FF2B5EF4-FFF2-40B4-BE49-F238E27FC236}">
                <a16:creationId xmlns:a16="http://schemas.microsoft.com/office/drawing/2014/main" id="{75517BFA-93D8-45B5-8495-34208D11C27F}"/>
              </a:ext>
            </a:extLst>
          </p:cNvPr>
          <p:cNvSpPr txBox="1"/>
          <p:nvPr/>
        </p:nvSpPr>
        <p:spPr>
          <a:xfrm>
            <a:off x="3048000" y="6399900"/>
            <a:ext cx="5638800" cy="276999"/>
          </a:xfrm>
          <a:prstGeom prst="rect">
            <a:avLst/>
          </a:prstGeom>
          <a:noFill/>
        </p:spPr>
        <p:txBody>
          <a:bodyPr wrap="square" rtlCol="0">
            <a:spAutoFit/>
          </a:bodyPr>
          <a:lstStyle/>
          <a:p>
            <a:pPr algn="ctr"/>
            <a:r>
              <a:rPr lang="en-IN" sz="1200" dirty="0"/>
              <a:t>This PPT shall be used only for reference purpose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44555"/>
            <a:ext cx="8686799" cy="5719514"/>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Any expenditure in consequence of violation of law like penalty or fine levied for evading provisions of the Act, FEMA, Excise and Customs law etc., cannot be claimed as deduction under the Act.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Whether claimed as commercial loss incurred during the course of carrying on business? - CIT v. Maddi </a:t>
            </a:r>
            <a:r>
              <a:rPr lang="en-US" dirty="0" err="1">
                <a:latin typeface="Calibri" panose="020F0502020204030204" pitchFamily="34" charset="0"/>
                <a:ea typeface="Calibri" panose="020F0502020204030204" pitchFamily="34" charset="0"/>
                <a:cs typeface="Tunga" panose="020B0502040204020203" pitchFamily="34" charset="0"/>
              </a:rPr>
              <a:t>Venkataratnam</a:t>
            </a:r>
            <a:r>
              <a:rPr lang="en-US" dirty="0">
                <a:latin typeface="Calibri" panose="020F0502020204030204" pitchFamily="34" charset="0"/>
                <a:ea typeface="Calibri" panose="020F0502020204030204" pitchFamily="34" charset="0"/>
                <a:cs typeface="Tunga" panose="020B0502040204020203" pitchFamily="34" charset="0"/>
              </a:rPr>
              <a:t> &amp; Co. (P) Ltd [1998] 96 Taxman 643 </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Damages or interest that are compensatory in nature allowable under Sec. 37 - Prakash Cotton Mills (P) Ltd. v CIT [1993] 201 ITR 684 (SC)</a:t>
            </a:r>
          </a:p>
          <a:p>
            <a:pPr marL="355600" marR="5080" indent="-342900">
              <a:lnSpc>
                <a:spcPct val="150000"/>
              </a:lnSpc>
              <a:spcBef>
                <a:spcPts val="415"/>
              </a:spcBef>
              <a:buFont typeface="Arial" panose="020B0604020202020204" pitchFamily="34" charset="0"/>
              <a:buChar char="•"/>
              <a:tabLst>
                <a:tab pos="354965" algn="l"/>
              </a:tabLst>
            </a:pPr>
            <a:r>
              <a:rPr lang="en-US" b="1" dirty="0">
                <a:latin typeface="Calibri" panose="020F0502020204030204" pitchFamily="34" charset="0"/>
                <a:ea typeface="Calibri" panose="020F0502020204030204" pitchFamily="34" charset="0"/>
                <a:cs typeface="Tunga" panose="020B0502040204020203" pitchFamily="34" charset="0"/>
              </a:rPr>
              <a:t>TA’s Responsibilities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Reliance on expert’s opinion to arrive at a conclusion whether the sum paid is for compound an offence (especially relating to laws outside India)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Verification of nature of litigations – Cross reference with Contingent liabilities and CARO Reporting</a:t>
            </a:r>
            <a:endParaRPr lang="en-US" b="1" dirty="0">
              <a:solidFill>
                <a:schemeClr val="accent6"/>
              </a:solidFill>
              <a:effectLst/>
              <a:latin typeface="Calibri" panose="020F0502020204030204" pitchFamily="34" charset="0"/>
              <a:ea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60276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44555"/>
            <a:ext cx="8686799" cy="4524315"/>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b="1" dirty="0">
                <a:latin typeface="Calibri" panose="020F0502020204030204" pitchFamily="34" charset="0"/>
                <a:ea typeface="Calibri" panose="020F0502020204030204" pitchFamily="34" charset="0"/>
                <a:cs typeface="Tunga" panose="020B0502040204020203" pitchFamily="34" charset="0"/>
              </a:rPr>
              <a:t>TA’s Responsibilities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Obtain a list of applications made by the assessee</a:t>
            </a:r>
          </a:p>
          <a:p>
            <a:pPr marL="812800" marR="5080" lvl="1" indent="-342900">
              <a:lnSpc>
                <a:spcPct val="150000"/>
              </a:lnSpc>
              <a:spcBef>
                <a:spcPts val="415"/>
              </a:spcBef>
              <a:buFont typeface="Courier New" panose="02070309020205020404" pitchFamily="49" charset="0"/>
              <a:buChar char="o"/>
              <a:tabLst>
                <a:tab pos="354965" algn="l"/>
              </a:tabLst>
            </a:pPr>
            <a:r>
              <a:rPr lang="en-US" dirty="0">
                <a:effectLst/>
                <a:latin typeface="Calibri" panose="020F0502020204030204" pitchFamily="34" charset="0"/>
                <a:ea typeface="Calibri" panose="020F0502020204030204" pitchFamily="34" charset="0"/>
                <a:cs typeface="Tunga" panose="020B0502040204020203" pitchFamily="34" charset="0"/>
              </a:rPr>
              <a:t>Ver</a:t>
            </a:r>
            <a:r>
              <a:rPr lang="en-US" dirty="0">
                <a:latin typeface="Calibri" panose="020F0502020204030204" pitchFamily="34" charset="0"/>
                <a:ea typeface="Calibri" panose="020F0502020204030204" pitchFamily="34" charset="0"/>
                <a:cs typeface="Tunga" panose="020B0502040204020203" pitchFamily="34" charset="0"/>
              </a:rPr>
              <a:t>ification of fees and challans for payment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Verification of </a:t>
            </a:r>
            <a:r>
              <a:rPr lang="en-US" dirty="0" err="1">
                <a:latin typeface="Calibri" panose="020F0502020204030204" pitchFamily="34" charset="0"/>
                <a:ea typeface="Calibri" panose="020F0502020204030204" pitchFamily="34" charset="0"/>
                <a:cs typeface="Tunga" panose="020B0502040204020203" pitchFamily="34" charset="0"/>
              </a:rPr>
              <a:t>BoA</a:t>
            </a:r>
            <a:r>
              <a:rPr lang="en-US" dirty="0">
                <a:latin typeface="Calibri" panose="020F0502020204030204" pitchFamily="34" charset="0"/>
                <a:ea typeface="Calibri" panose="020F0502020204030204" pitchFamily="34" charset="0"/>
                <a:cs typeface="Tunga" panose="020B0502040204020203" pitchFamily="34" charset="0"/>
              </a:rPr>
              <a:t> to assessee whether these payments are debited to Profit &amp; Loss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Cross reference with benefits under 194R to assess any acceptance is violation of any law</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Once reporting under 37 is made, then no further reporting in any other clause – e.g. TDS not deducted </a:t>
            </a:r>
          </a:p>
          <a:p>
            <a:pPr marL="355600" marR="5080" indent="-342900">
              <a:lnSpc>
                <a:spcPct val="150000"/>
              </a:lnSpc>
              <a:spcBef>
                <a:spcPts val="415"/>
              </a:spcBef>
              <a:buFont typeface="Arial" panose="020B0604020202020204" pitchFamily="34" charset="0"/>
              <a:buChar char="•"/>
              <a:tabLst>
                <a:tab pos="354965" algn="l"/>
              </a:tabLst>
            </a:pPr>
            <a:endParaRPr lang="en-US" dirty="0">
              <a:effectLst/>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21(b)(ii)(B) – Correction of the word ‘payer’ to ‘payee’</a:t>
            </a:r>
            <a:endParaRPr lang="en-US" dirty="0">
              <a:effectLst/>
              <a:latin typeface="Calibri" panose="020F0502020204030204" pitchFamily="34" charset="0"/>
              <a:ea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3825670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44555"/>
            <a:ext cx="8686799" cy="540660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22 – Dealing with MSME as defined under MSMED Act, 2006 – Two reporting</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Interest inadmissible under Sec. 23 of MSMED Act </a:t>
            </a:r>
            <a:r>
              <a:rPr lang="en-US" b="1" dirty="0">
                <a:latin typeface="Calibri" panose="020F0502020204030204" pitchFamily="34" charset="0"/>
                <a:ea typeface="Calibri" panose="020F0502020204030204" pitchFamily="34" charset="0"/>
                <a:cs typeface="Tunga" panose="020B0502040204020203" pitchFamily="34" charset="0"/>
              </a:rPr>
              <a:t>– Para 41.1 to 42.9 of GN</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Amount disallowable as per Clause (h) of Sec. 43B</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(h) is different compared to other clauses of Sec. 43B </a:t>
            </a: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 Payment made before the due date of return is not relevant.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Relevance of classification under MSMED – Micro, Small, and Medium – </a:t>
            </a: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43B(h) applies only to Micro and Small</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Supplier terms, buyer, enterprise, appointed day, day of acceptance, day of deemed acceptance etc., should be understood from MSMED Act.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Udyam Registration – whether mandatory?; </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 Are traders covered under 43B(h)? </a:t>
            </a: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 Office Memo dated 01 Sep 2021 of Ministry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How do you deal with Registration or Cancellation during the year?</a:t>
            </a:r>
          </a:p>
        </p:txBody>
      </p:sp>
    </p:spTree>
    <p:extLst>
      <p:ext uri="{BB962C8B-B14F-4D97-AF65-F5344CB8AC3E}">
        <p14:creationId xmlns:p14="http://schemas.microsoft.com/office/powerpoint/2010/main" val="2897473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53594"/>
            <a:ext cx="8686799" cy="5042406"/>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Agreement in writing</a:t>
            </a: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Credit period cannot exceed 45 days, which is the maximum period under MSMED Act. In case there is no agreement in writing, </a:t>
            </a: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then 45 days cannot be applied</a:t>
            </a:r>
          </a:p>
          <a:p>
            <a:pPr marL="469900" marR="5080" lvl="1">
              <a:lnSpc>
                <a:spcPct val="150000"/>
              </a:lnSpc>
              <a:spcBef>
                <a:spcPts val="415"/>
              </a:spcBef>
              <a:tabLst>
                <a:tab pos="354965" algn="l"/>
              </a:tabLst>
            </a:pPr>
            <a:endParaRPr lang="en-US" dirty="0">
              <a:effectLst/>
              <a:latin typeface="Calibri" panose="020F0502020204030204" pitchFamily="34" charset="0"/>
              <a:ea typeface="Calibri" panose="020F0502020204030204" pitchFamily="34" charset="0"/>
              <a:cs typeface="Tunga" panose="020B0502040204020203" pitchFamily="34" charset="0"/>
            </a:endParaRPr>
          </a:p>
        </p:txBody>
      </p:sp>
      <p:graphicFrame>
        <p:nvGraphicFramePr>
          <p:cNvPr id="4" name="Table 3">
            <a:extLst>
              <a:ext uri="{FF2B5EF4-FFF2-40B4-BE49-F238E27FC236}">
                <a16:creationId xmlns:a16="http://schemas.microsoft.com/office/drawing/2014/main" id="{E21AE5E4-F326-1244-D513-65649CF90F45}"/>
              </a:ext>
            </a:extLst>
          </p:cNvPr>
          <p:cNvGraphicFramePr>
            <a:graphicFrameLocks noGrp="1"/>
          </p:cNvGraphicFramePr>
          <p:nvPr>
            <p:extLst>
              <p:ext uri="{D42A27DB-BD31-4B8C-83A1-F6EECF244321}">
                <p14:modId xmlns:p14="http://schemas.microsoft.com/office/powerpoint/2010/main" val="752256246"/>
              </p:ext>
            </p:extLst>
          </p:nvPr>
        </p:nvGraphicFramePr>
        <p:xfrm>
          <a:off x="1651000" y="1651000"/>
          <a:ext cx="6754070" cy="2768600"/>
        </p:xfrm>
        <a:graphic>
          <a:graphicData uri="http://schemas.openxmlformats.org/drawingml/2006/table">
            <a:tbl>
              <a:tblPr firstRow="1" bandRow="1">
                <a:tableStyleId>{5C22544A-7EE6-4342-B048-85BDC9FD1C3A}</a:tableStyleId>
              </a:tblPr>
              <a:tblGrid>
                <a:gridCol w="382905">
                  <a:extLst>
                    <a:ext uri="{9D8B030D-6E8A-4147-A177-3AD203B41FA5}">
                      <a16:colId xmlns:a16="http://schemas.microsoft.com/office/drawing/2014/main" val="1429536419"/>
                    </a:ext>
                  </a:extLst>
                </a:gridCol>
                <a:gridCol w="1274233">
                  <a:extLst>
                    <a:ext uri="{9D8B030D-6E8A-4147-A177-3AD203B41FA5}">
                      <a16:colId xmlns:a16="http://schemas.microsoft.com/office/drawing/2014/main" val="527419194"/>
                    </a:ext>
                  </a:extLst>
                </a:gridCol>
                <a:gridCol w="1274233">
                  <a:extLst>
                    <a:ext uri="{9D8B030D-6E8A-4147-A177-3AD203B41FA5}">
                      <a16:colId xmlns:a16="http://schemas.microsoft.com/office/drawing/2014/main" val="182819186"/>
                    </a:ext>
                  </a:extLst>
                </a:gridCol>
                <a:gridCol w="1274233">
                  <a:extLst>
                    <a:ext uri="{9D8B030D-6E8A-4147-A177-3AD203B41FA5}">
                      <a16:colId xmlns:a16="http://schemas.microsoft.com/office/drawing/2014/main" val="1246202025"/>
                    </a:ext>
                  </a:extLst>
                </a:gridCol>
                <a:gridCol w="1274233">
                  <a:extLst>
                    <a:ext uri="{9D8B030D-6E8A-4147-A177-3AD203B41FA5}">
                      <a16:colId xmlns:a16="http://schemas.microsoft.com/office/drawing/2014/main" val="102128632"/>
                    </a:ext>
                  </a:extLst>
                </a:gridCol>
                <a:gridCol w="1274233">
                  <a:extLst>
                    <a:ext uri="{9D8B030D-6E8A-4147-A177-3AD203B41FA5}">
                      <a16:colId xmlns:a16="http://schemas.microsoft.com/office/drawing/2014/main" val="733690198"/>
                    </a:ext>
                  </a:extLst>
                </a:gridCol>
              </a:tblGrid>
              <a:tr h="370840">
                <a:tc>
                  <a:txBody>
                    <a:bodyPr/>
                    <a:lstStyle/>
                    <a:p>
                      <a:r>
                        <a:rPr lang="en-US" dirty="0">
                          <a:latin typeface="Calibri" panose="020F0502020204030204" pitchFamily="34" charset="0"/>
                          <a:cs typeface="Calibri" panose="020F0502020204030204" pitchFamily="34" charset="0"/>
                        </a:rPr>
                        <a: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Acceptance or Deemed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Agreed date of pay</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Due date as per Act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Actual Date of </a:t>
                      </a:r>
                      <a:r>
                        <a:rPr lang="en-US" dirty="0" err="1">
                          <a:latin typeface="Calibri" panose="020F0502020204030204" pitchFamily="34" charset="0"/>
                          <a:cs typeface="Calibri" panose="020F0502020204030204" pitchFamily="34" charset="0"/>
                        </a:rPr>
                        <a:t>Pmt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Allowance for AY 2024-25</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53829918"/>
                  </a:ext>
                </a:extLst>
              </a:tr>
              <a:tr h="370840">
                <a:tc>
                  <a:txBody>
                    <a:bodyPr/>
                    <a:lstStyle/>
                    <a:p>
                      <a:r>
                        <a:rPr lang="en-US" dirty="0">
                          <a:latin typeface="Calibri" panose="020F0502020204030204" pitchFamily="34" charset="0"/>
                          <a:cs typeface="Calibri" panose="020F0502020204030204" pitchFamily="34" charset="0"/>
                        </a:rPr>
                        <a:t>1</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20/3/2024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19/4/2024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19/4/2024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19/4/2024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Allowed</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06062550"/>
                  </a:ext>
                </a:extLst>
              </a:tr>
              <a:tr h="370840">
                <a:tc>
                  <a:txBody>
                    <a:bodyPr/>
                    <a:lstStyle/>
                    <a:p>
                      <a:r>
                        <a:rPr lang="en-US" dirty="0">
                          <a:latin typeface="Calibri" panose="020F0502020204030204" pitchFamily="34" charset="0"/>
                          <a:cs typeface="Calibri" panose="020F0502020204030204" pitchFamily="34" charset="0"/>
                        </a:rPr>
                        <a:t>2</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20/3/2024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19/4/2024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19/4/2024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10/5/2024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Disallowed</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88520004"/>
                  </a:ext>
                </a:extLst>
              </a:tr>
              <a:tr h="370840">
                <a:tc>
                  <a:txBody>
                    <a:bodyPr/>
                    <a:lstStyle/>
                    <a:p>
                      <a:r>
                        <a:rPr lang="en-US" dirty="0">
                          <a:latin typeface="Calibri" panose="020F0502020204030204" pitchFamily="34" charset="0"/>
                          <a:cs typeface="Calibri" panose="020F0502020204030204" pitchFamily="34" charset="0"/>
                        </a:rPr>
                        <a:t>3</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20/3/2024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19/4/2024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19/4/2024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10/6/2025</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Disallowed </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18148675"/>
                  </a:ext>
                </a:extLst>
              </a:tr>
              <a:tr h="370840">
                <a:tc>
                  <a:txBody>
                    <a:bodyPr/>
                    <a:lstStyle/>
                    <a:p>
                      <a:r>
                        <a:rPr lang="en-US" dirty="0">
                          <a:latin typeface="Calibri" panose="020F0502020204030204" pitchFamily="34" charset="0"/>
                          <a:cs typeface="Calibri" panose="020F0502020204030204" pitchFamily="34" charset="0"/>
                        </a:rPr>
                        <a:t>4</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20/3/2024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20/6/2024</a:t>
                      </a:r>
                      <a:endParaRPr lang="en-IN" dirty="0">
                        <a:latin typeface="Calibri" panose="020F0502020204030204" pitchFamily="34" charset="0"/>
                        <a:cs typeface="Calibri" panose="020F0502020204030204" pitchFamily="34" charset="0"/>
                      </a:endParaRPr>
                    </a:p>
                  </a:txBody>
                  <a:tcPr/>
                </a:tc>
                <a:tc>
                  <a:txBody>
                    <a:bodyPr/>
                    <a:lstStyle/>
                    <a:p>
                      <a:r>
                        <a:rPr lang="en-US" dirty="0">
                          <a:solidFill>
                            <a:srgbClr val="FF0000"/>
                          </a:solidFill>
                          <a:latin typeface="Calibri" panose="020F0502020204030204" pitchFamily="34" charset="0"/>
                          <a:cs typeface="Calibri" panose="020F0502020204030204" pitchFamily="34" charset="0"/>
                        </a:rPr>
                        <a:t>4/5/2024</a:t>
                      </a:r>
                      <a:endParaRPr lang="en-IN" dirty="0">
                        <a:solidFill>
                          <a:srgbClr val="FF0000"/>
                        </a:solidFill>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2/5/2024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Allowed</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73193102"/>
                  </a:ext>
                </a:extLst>
              </a:tr>
              <a:tr h="370840">
                <a:tc>
                  <a:txBody>
                    <a:bodyPr/>
                    <a:lstStyle/>
                    <a:p>
                      <a:r>
                        <a:rPr lang="en-US" dirty="0">
                          <a:latin typeface="Calibri" panose="020F0502020204030204" pitchFamily="34" charset="0"/>
                          <a:cs typeface="Calibri" panose="020F0502020204030204" pitchFamily="34" charset="0"/>
                        </a:rPr>
                        <a:t>5</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20/3/2024</a:t>
                      </a:r>
                      <a:endParaRPr kumimoji="0" lang="en-IN"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20/6/2024</a:t>
                      </a:r>
                      <a:endParaRPr lang="en-IN" dirty="0">
                        <a:latin typeface="Calibri" panose="020F0502020204030204" pitchFamily="34" charset="0"/>
                        <a:cs typeface="Calibri" panose="020F0502020204030204" pitchFamily="34" charset="0"/>
                      </a:endParaRPr>
                    </a:p>
                  </a:txBody>
                  <a:tcPr/>
                </a:tc>
                <a:tc>
                  <a:txBody>
                    <a:bodyPr/>
                    <a:lstStyle/>
                    <a:p>
                      <a:r>
                        <a:rPr lang="en-US" dirty="0">
                          <a:solidFill>
                            <a:srgbClr val="FF0000"/>
                          </a:solidFill>
                          <a:latin typeface="Calibri" panose="020F0502020204030204" pitchFamily="34" charset="0"/>
                          <a:cs typeface="Calibri" panose="020F0502020204030204" pitchFamily="34" charset="0"/>
                        </a:rPr>
                        <a:t>4/5/2024</a:t>
                      </a:r>
                      <a:endParaRPr lang="en-IN" dirty="0">
                        <a:solidFill>
                          <a:srgbClr val="FF0000"/>
                        </a:solidFill>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8/5/2024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Disallowed</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21111623"/>
                  </a:ext>
                </a:extLst>
              </a:tr>
            </a:tbl>
          </a:graphicData>
        </a:graphic>
      </p:graphicFrame>
    </p:spTree>
    <p:extLst>
      <p:ext uri="{BB962C8B-B14F-4D97-AF65-F5344CB8AC3E}">
        <p14:creationId xmlns:p14="http://schemas.microsoft.com/office/powerpoint/2010/main" val="2230357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ICDS – Select issues</a:t>
            </a:r>
            <a:endParaRPr dirty="0"/>
          </a:p>
        </p:txBody>
      </p:sp>
      <p:sp>
        <p:nvSpPr>
          <p:cNvPr id="3" name="object 3"/>
          <p:cNvSpPr txBox="1"/>
          <p:nvPr/>
        </p:nvSpPr>
        <p:spPr>
          <a:xfrm>
            <a:off x="990600" y="1107281"/>
            <a:ext cx="8686799" cy="4160113"/>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is applicable for PGBP and IFOS, when you’re maintaining </a:t>
            </a:r>
            <a:r>
              <a:rPr lang="en-US" dirty="0" err="1">
                <a:latin typeface="Calibri" panose="020F0502020204030204" pitchFamily="34" charset="0"/>
                <a:ea typeface="Calibri" panose="020F0502020204030204" pitchFamily="34" charset="0"/>
                <a:cs typeface="Tunga" panose="020B0502040204020203" pitchFamily="34" charset="0"/>
              </a:rPr>
              <a:t>BoA</a:t>
            </a:r>
            <a:r>
              <a:rPr lang="en-US" dirty="0">
                <a:latin typeface="Calibri" panose="020F0502020204030204" pitchFamily="34" charset="0"/>
                <a:ea typeface="Calibri" panose="020F0502020204030204" pitchFamily="34" charset="0"/>
                <a:cs typeface="Tunga" panose="020B0502040204020203" pitchFamily="34" charset="0"/>
              </a:rPr>
              <a:t> on a mercantile basis</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Initially notified by CBDT subject to challenge in Court</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Later enforced through amendment in the Act</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is not for maintenance of </a:t>
            </a:r>
            <a:r>
              <a:rPr lang="en-US" dirty="0" err="1">
                <a:latin typeface="Calibri" panose="020F0502020204030204" pitchFamily="34" charset="0"/>
                <a:ea typeface="Calibri" panose="020F0502020204030204" pitchFamily="34" charset="0"/>
                <a:cs typeface="Tunga" panose="020B0502040204020203" pitchFamily="34" charset="0"/>
              </a:rPr>
              <a:t>BoA</a:t>
            </a:r>
            <a:r>
              <a:rPr lang="en-US" dirty="0">
                <a:latin typeface="Calibri" panose="020F0502020204030204" pitchFamily="34" charset="0"/>
                <a:ea typeface="Calibri" panose="020F0502020204030204" pitchFamily="34" charset="0"/>
                <a:cs typeface="Tunga" panose="020B0502040204020203" pitchFamily="34" charset="0"/>
              </a:rPr>
              <a:t>; Applicable for computation of income</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10 ICDS were issued</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Can ICDS override Act/Rule – Preamble to ICDS; FAQ of CBDT (Q No 4)</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cannot prepone an accrual</a:t>
            </a: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1799764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ICDS – Select issues</a:t>
            </a:r>
            <a:endParaRPr dirty="0"/>
          </a:p>
        </p:txBody>
      </p:sp>
      <p:sp>
        <p:nvSpPr>
          <p:cNvPr id="3" name="object 3"/>
          <p:cNvSpPr txBox="1"/>
          <p:nvPr/>
        </p:nvSpPr>
        <p:spPr>
          <a:xfrm>
            <a:off x="990600" y="1107281"/>
            <a:ext cx="8686799" cy="462690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 – Accounting Policies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Concept of Prudence - Is it applicable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Expected loss – allowable to the extent dealt by ICDS</a:t>
            </a:r>
          </a:p>
          <a:p>
            <a:pPr marL="812800" marR="5080" lvl="1" indent="-342900">
              <a:lnSpc>
                <a:spcPct val="150000"/>
              </a:lnSpc>
              <a:spcBef>
                <a:spcPts val="415"/>
              </a:spcBef>
              <a:buFont typeface="Courier New" panose="02070309020205020404" pitchFamily="49" charset="0"/>
              <a:buChar char="o"/>
              <a:tabLst>
                <a:tab pos="354965" algn="l"/>
              </a:tabLst>
            </a:pP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Disclosure of Accounting Policies as per Financial Statement – Whether appropriate?</a:t>
            </a:r>
          </a:p>
          <a:p>
            <a:pPr marL="812800" marR="5080" lvl="1" indent="-342900">
              <a:lnSpc>
                <a:spcPct val="150000"/>
              </a:lnSpc>
              <a:spcBef>
                <a:spcPts val="415"/>
              </a:spcBef>
              <a:buFont typeface="Courier New" panose="02070309020205020404" pitchFamily="49" charset="0"/>
              <a:buChar char="o"/>
              <a:tabLst>
                <a:tab pos="354965" algn="l"/>
              </a:tabLst>
            </a:pP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Disclosure in clause 13(f) – Except ICDS VI and VIII</a:t>
            </a:r>
          </a:p>
          <a:p>
            <a:pPr marL="812800" marR="5080" lvl="1" indent="-342900">
              <a:lnSpc>
                <a:spcPct val="150000"/>
              </a:lnSpc>
              <a:spcBef>
                <a:spcPts val="415"/>
              </a:spcBef>
              <a:buFont typeface="Courier New" panose="02070309020205020404" pitchFamily="49" charset="0"/>
              <a:buChar char="o"/>
              <a:tabLst>
                <a:tab pos="354965" algn="l"/>
              </a:tabLst>
            </a:pP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Disclosure under ICDS V – Reference should be given to clause 18 of 3CD</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II – Valuation of Inventory </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Interest income on time basis – CCD’s premium taxability?</a:t>
            </a:r>
          </a:p>
          <a:p>
            <a:pPr marL="812800" marR="5080" lvl="1" indent="-342900">
              <a:lnSpc>
                <a:spcPct val="150000"/>
              </a:lnSpc>
              <a:spcBef>
                <a:spcPts val="415"/>
              </a:spcBef>
              <a:buFont typeface="Courier New" panose="02070309020205020404" pitchFamily="49" charset="0"/>
              <a:buChar char="o"/>
              <a:tabLst>
                <a:tab pos="354965" algn="l"/>
              </a:tabLst>
            </a:pPr>
            <a:r>
              <a:rPr lang="en-US" dirty="0">
                <a:solidFill>
                  <a:srgbClr val="FF0000"/>
                </a:solidFill>
                <a:latin typeface="Calibri" panose="020F0502020204030204" pitchFamily="34" charset="0"/>
                <a:ea typeface="Calibri" panose="020F0502020204030204" pitchFamily="34" charset="0"/>
                <a:cs typeface="Tunga" panose="020B0502040204020203" pitchFamily="34" charset="0"/>
              </a:rPr>
              <a:t>Slight difference in words of AS 2 and ICDS II</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WIP for Service Provider? – Refer to Technical Guide of ICDS</a:t>
            </a:r>
          </a:p>
        </p:txBody>
      </p:sp>
    </p:spTree>
    <p:extLst>
      <p:ext uri="{BB962C8B-B14F-4D97-AF65-F5344CB8AC3E}">
        <p14:creationId xmlns:p14="http://schemas.microsoft.com/office/powerpoint/2010/main" val="3724760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ICDS – Select issues</a:t>
            </a:r>
            <a:endParaRPr dirty="0"/>
          </a:p>
        </p:txBody>
      </p:sp>
      <p:sp>
        <p:nvSpPr>
          <p:cNvPr id="3" name="object 3"/>
          <p:cNvSpPr txBox="1"/>
          <p:nvPr/>
        </p:nvSpPr>
        <p:spPr>
          <a:xfrm>
            <a:off x="990600" y="1107281"/>
            <a:ext cx="8686799" cy="4575612"/>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III – Construction Contracts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Taxability of Retention money – Is it accrued even before conditions attached to it are fulfilled? – CBDT FAQ – Q No 11</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Expected Loss – Allowability?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Treatment of Incidental income – Whether IFOS or reduced from cost of project?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Applicability to Real estate developers – CBDT FAQ - Q no 12</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IV – Revenue Recognition</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Interest income on time basis – CCD’s premium taxability?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Certainty of Collection is important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Principles of accrual – Excel Industries 358 ITR 295; E.D. </a:t>
            </a:r>
            <a:r>
              <a:rPr lang="en-US" dirty="0" err="1">
                <a:latin typeface="Calibri" panose="020F0502020204030204" pitchFamily="34" charset="0"/>
                <a:ea typeface="Calibri" panose="020F0502020204030204" pitchFamily="34" charset="0"/>
                <a:cs typeface="Tunga" panose="020B0502040204020203" pitchFamily="34" charset="0"/>
              </a:rPr>
              <a:t>Sasoon</a:t>
            </a:r>
            <a:r>
              <a:rPr lang="en-US" dirty="0">
                <a:latin typeface="Calibri" panose="020F0502020204030204" pitchFamily="34" charset="0"/>
                <a:ea typeface="Calibri" panose="020F0502020204030204" pitchFamily="34" charset="0"/>
                <a:cs typeface="Tunga" panose="020B0502040204020203" pitchFamily="34" charset="0"/>
              </a:rPr>
              <a:t> 26 ITR 27</a:t>
            </a:r>
          </a:p>
        </p:txBody>
      </p:sp>
    </p:spTree>
    <p:extLst>
      <p:ext uri="{BB962C8B-B14F-4D97-AF65-F5344CB8AC3E}">
        <p14:creationId xmlns:p14="http://schemas.microsoft.com/office/powerpoint/2010/main" val="1801196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ICDS – Select issues</a:t>
            </a:r>
            <a:endParaRPr dirty="0"/>
          </a:p>
        </p:txBody>
      </p:sp>
      <p:sp>
        <p:nvSpPr>
          <p:cNvPr id="3" name="object 3"/>
          <p:cNvSpPr txBox="1"/>
          <p:nvPr/>
        </p:nvSpPr>
        <p:spPr>
          <a:xfrm>
            <a:off x="990600" y="1107281"/>
            <a:ext cx="8686799" cy="4108817"/>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VI – Foreign Exchange Rates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Sec 43AA introduced to overcome Delhi High Court Decision</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43A – Deals with imported asset – Adjustment made on the date of payment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Domestic Asset – Can loss be claimed? Or it capital in nature? – Reporting in Clause 21 as capital expenditure?</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ICDS X – Provisions, Contingent Liabilities and Assets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Provisions should be based on reasonable certainty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Should be based on a scientific basis – Rotork Controls 314 ITR 62</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Contingent Asset – Concept of real income and accrual vitiated?</a:t>
            </a:r>
          </a:p>
        </p:txBody>
      </p:sp>
    </p:spTree>
    <p:extLst>
      <p:ext uri="{BB962C8B-B14F-4D97-AF65-F5344CB8AC3E}">
        <p14:creationId xmlns:p14="http://schemas.microsoft.com/office/powerpoint/2010/main" val="3048890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Other Errors in Compliance</a:t>
            </a:r>
            <a:endParaRPr dirty="0"/>
          </a:p>
        </p:txBody>
      </p:sp>
      <p:sp>
        <p:nvSpPr>
          <p:cNvPr id="3" name="object 3"/>
          <p:cNvSpPr txBox="1"/>
          <p:nvPr/>
        </p:nvSpPr>
        <p:spPr>
          <a:xfrm>
            <a:off x="990600" y="1107281"/>
            <a:ext cx="8686799" cy="5560497"/>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2 - Address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Address not matching with MCA Records for registered office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For Branch – Branch address has to be provided </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4 – Registration Number</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Registrations mentioned under CARO were not mentioned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Mismatch of PAN in registration no reported in the clause</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10 – Nature of business or profession</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Nature of every business or profession should be disclosed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Codes for business or profession for all main activities not reported</a:t>
            </a:r>
          </a:p>
          <a:p>
            <a:pPr marL="298450" marR="5080" indent="-28575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14 – Method of Valuation of closing stock</a:t>
            </a:r>
          </a:p>
          <a:p>
            <a:pPr marL="755650" marR="5080" lvl="1" indent="-28575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Method of valuation under clause 14(a) was not disclosed</a:t>
            </a:r>
          </a:p>
          <a:p>
            <a:pPr marL="755650" marR="5080" lvl="1" indent="-28575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Reporting was done as per ICDS not as per AS or IND AS </a:t>
            </a:r>
          </a:p>
        </p:txBody>
      </p:sp>
    </p:spTree>
    <p:extLst>
      <p:ext uri="{BB962C8B-B14F-4D97-AF65-F5344CB8AC3E}">
        <p14:creationId xmlns:p14="http://schemas.microsoft.com/office/powerpoint/2010/main" val="2749407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Other Errors in Compliance</a:t>
            </a:r>
            <a:endParaRPr dirty="0"/>
          </a:p>
        </p:txBody>
      </p:sp>
      <p:sp>
        <p:nvSpPr>
          <p:cNvPr id="3" name="object 3"/>
          <p:cNvSpPr txBox="1"/>
          <p:nvPr/>
        </p:nvSpPr>
        <p:spPr>
          <a:xfrm>
            <a:off x="990600" y="1107281"/>
            <a:ext cx="8686799" cy="540660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17 – 43CA and 50CA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Same value was reported in 43CA and 50CA, which is not required</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18 – Block of Assets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Mismatch in additions/deletion as per AFS vs Clause 18 – Suitable reconciliation is not made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43A additions are provided in the manual port and not in the utility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Date of purchase and use were reported as the same in all items of additions. Similar situation is for deduction i.e. date of sale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 A single consolidated amount is provided instead of item-wise additions</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19 – Amount admissible under Sections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Separate audit report obtained for specific deductions – Reference is not made in the TAR – </a:t>
            </a:r>
            <a:r>
              <a:rPr lang="en-US" b="1" dirty="0">
                <a:latin typeface="Calibri" panose="020F0502020204030204" pitchFamily="34" charset="0"/>
                <a:ea typeface="Calibri" panose="020F0502020204030204" pitchFamily="34" charset="0"/>
                <a:cs typeface="Tunga" panose="020B0502040204020203" pitchFamily="34" charset="0"/>
              </a:rPr>
              <a:t>Para 28.2 of GN to be followed</a:t>
            </a:r>
          </a:p>
        </p:txBody>
      </p:sp>
    </p:spTree>
    <p:extLst>
      <p:ext uri="{BB962C8B-B14F-4D97-AF65-F5344CB8AC3E}">
        <p14:creationId xmlns:p14="http://schemas.microsoft.com/office/powerpoint/2010/main" val="341863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2291" y="-155376"/>
            <a:ext cx="4396509" cy="1243930"/>
          </a:xfrm>
          <a:prstGeom prst="rect">
            <a:avLst/>
          </a:prstGeom>
        </p:spPr>
        <p:txBody>
          <a:bodyPr vert="horz" wrap="square" lIns="0" tIns="12700" rIns="0" bIns="0" rtlCol="0">
            <a:spAutoFit/>
          </a:bodyPr>
          <a:lstStyle/>
          <a:p>
            <a:pPr marL="12700" algn="l">
              <a:lnSpc>
                <a:spcPct val="100000"/>
              </a:lnSpc>
              <a:spcBef>
                <a:spcPts val="100"/>
              </a:spcBef>
            </a:pPr>
            <a:r>
              <a:rPr lang="en-IN" spc="-5" dirty="0"/>
              <a:t>Setting the context</a:t>
            </a:r>
            <a:endParaRPr dirty="0"/>
          </a:p>
        </p:txBody>
      </p:sp>
      <p:sp>
        <p:nvSpPr>
          <p:cNvPr id="3" name="object 3"/>
          <p:cNvSpPr txBox="1"/>
          <p:nvPr/>
        </p:nvSpPr>
        <p:spPr>
          <a:xfrm>
            <a:off x="990601" y="1143000"/>
            <a:ext cx="8305800" cy="4524315"/>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Introduced through Finance Bill 1984</a:t>
            </a:r>
          </a:p>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Objective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Ensure proper maintenance of books of accounts (</a:t>
            </a:r>
            <a:r>
              <a:rPr lang="en-US" dirty="0" err="1">
                <a:latin typeface="Calibri" panose="020F0502020204030204" pitchFamily="34" charset="0"/>
                <a:ea typeface="Calibri" panose="020F0502020204030204" pitchFamily="34" charset="0"/>
                <a:cs typeface="Tunga" panose="020B0502040204020203" pitchFamily="34" charset="0"/>
              </a:rPr>
              <a:t>BoA</a:t>
            </a:r>
            <a:r>
              <a:rPr lang="en-US" dirty="0">
                <a:latin typeface="Calibri" panose="020F0502020204030204" pitchFamily="34" charset="0"/>
                <a:ea typeface="Calibri" panose="020F0502020204030204" pitchFamily="34" charset="0"/>
                <a:cs typeface="Tunga" panose="020B0502040204020203" pitchFamily="34" charset="0"/>
              </a:rPr>
              <a:t>) and other records</a:t>
            </a:r>
          </a:p>
          <a:p>
            <a:pPr marL="812800" marR="5080" lvl="1" indent="-342900">
              <a:lnSpc>
                <a:spcPct val="150000"/>
              </a:lnSpc>
              <a:spcBef>
                <a:spcPts val="415"/>
              </a:spcBef>
              <a:buFont typeface="Courier New" panose="02070309020205020404" pitchFamily="49" charset="0"/>
              <a:buChar char="o"/>
              <a:tabLst>
                <a:tab pos="354965" algn="l"/>
              </a:tabLst>
            </a:pPr>
            <a:r>
              <a:rPr lang="en-US" dirty="0">
                <a:effectLst/>
                <a:latin typeface="Calibri" panose="020F0502020204030204" pitchFamily="34" charset="0"/>
                <a:ea typeface="Calibri" panose="020F0502020204030204" pitchFamily="34" charset="0"/>
                <a:cs typeface="Tunga" panose="020B0502040204020203" pitchFamily="34" charset="0"/>
              </a:rPr>
              <a:t>To reflect the true income of the taxpayer and </a:t>
            </a:r>
          </a:p>
          <a:p>
            <a:pPr marL="812800" marR="5080" lvl="1" indent="-342900">
              <a:lnSpc>
                <a:spcPct val="150000"/>
              </a:lnSpc>
              <a:spcBef>
                <a:spcPts val="415"/>
              </a:spcBef>
              <a:buFont typeface="Courier New" panose="02070309020205020404" pitchFamily="49" charset="0"/>
              <a:buChar char="o"/>
              <a:tabLst>
                <a:tab pos="354965" algn="l"/>
              </a:tabLst>
            </a:pPr>
            <a:r>
              <a:rPr lang="en-US" dirty="0">
                <a:effectLst/>
                <a:latin typeface="Calibri" panose="020F0502020204030204" pitchFamily="34" charset="0"/>
                <a:ea typeface="Calibri" panose="020F0502020204030204" pitchFamily="34" charset="0"/>
                <a:cs typeface="Tunga" panose="020B0502040204020203" pitchFamily="34" charset="0"/>
              </a:rPr>
              <a:t>To facilitate administration of tax laws via proper presentation to tax authorities</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The scope of tax audit was then expanded to presumptive taxation</a:t>
            </a:r>
            <a:endParaRPr lang="en-US" dirty="0">
              <a:effectLst/>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r>
              <a:rPr lang="en-IN" spc="-5" dirty="0">
                <a:latin typeface="Calibri"/>
                <a:cs typeface="Calibri"/>
              </a:rPr>
              <a:t>The requirement of books of accounts and/or tax audit requirements are based on specified thresholds </a:t>
            </a:r>
          </a:p>
          <a:p>
            <a:pPr marL="355600" marR="5080" indent="-342900">
              <a:lnSpc>
                <a:spcPct val="150000"/>
              </a:lnSpc>
              <a:spcBef>
                <a:spcPts val="415"/>
              </a:spcBef>
              <a:buFont typeface="Arial" panose="020B0604020202020204" pitchFamily="34" charset="0"/>
              <a:buChar char="•"/>
              <a:tabLst>
                <a:tab pos="354965" algn="l"/>
              </a:tabLst>
            </a:pPr>
            <a:r>
              <a:rPr lang="en-IN" spc="-5" dirty="0">
                <a:latin typeface="Calibri"/>
                <a:cs typeface="Calibri"/>
              </a:rPr>
              <a:t>The Central Board of Direct Taxes (‘CBDT’) is authorized to notify forms – Powers under Rule 6G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Other Errors in Compliance</a:t>
            </a:r>
            <a:endParaRPr dirty="0"/>
          </a:p>
        </p:txBody>
      </p:sp>
      <p:sp>
        <p:nvSpPr>
          <p:cNvPr id="3" name="object 3"/>
          <p:cNvSpPr txBox="1"/>
          <p:nvPr/>
        </p:nvSpPr>
        <p:spPr>
          <a:xfrm>
            <a:off x="990600" y="1107281"/>
            <a:ext cx="8686799" cy="4524315"/>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20(b) – Contribution from Employees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ESI contributions were not reported despite the same is reflecting in Annual Report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Errors in due dates </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18 – Block of Assets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Mismatch in additions/deletion as per AFS vs Clause 18 – Suitable reconciliation is not made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43A additions are provided in the manual port and not in the utility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Date of purchase and use were reported as the same in all items of additions. Similar situation is for deduction i.e. date of sale</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 A single consolidated amount is provided instead of item-wise additions</a:t>
            </a:r>
          </a:p>
        </p:txBody>
      </p:sp>
    </p:spTree>
    <p:extLst>
      <p:ext uri="{BB962C8B-B14F-4D97-AF65-F5344CB8AC3E}">
        <p14:creationId xmlns:p14="http://schemas.microsoft.com/office/powerpoint/2010/main" val="687142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Other Errors in Compliance</a:t>
            </a:r>
            <a:endParaRPr dirty="0"/>
          </a:p>
        </p:txBody>
      </p:sp>
      <p:sp>
        <p:nvSpPr>
          <p:cNvPr id="3" name="object 3"/>
          <p:cNvSpPr txBox="1"/>
          <p:nvPr/>
        </p:nvSpPr>
        <p:spPr>
          <a:xfrm>
            <a:off x="990600" y="1107281"/>
            <a:ext cx="8686799" cy="540660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Entrance fee and subscriptions clubbed with cost for club services and facilities. Should be reported separately</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Penalty or fine – Single reporting for law and any others</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Late filing fee of TDS returns were reported in this clause –This is not penal in nature</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21(b) </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Provision for expenses/sundry parties were reported on consolidated basis. Date of credit the amount of provision in the books not provided. In cases, random or dummy dates are provided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Instead of each individual payee, consolidated reporting for heads provided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Complete address of payee not provided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Swap of items reported between resident vs non resident</a:t>
            </a:r>
          </a:p>
        </p:txBody>
      </p:sp>
    </p:spTree>
    <p:extLst>
      <p:ext uri="{BB962C8B-B14F-4D97-AF65-F5344CB8AC3E}">
        <p14:creationId xmlns:p14="http://schemas.microsoft.com/office/powerpoint/2010/main" val="2940007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Other Errors in Compliance</a:t>
            </a:r>
            <a:endParaRPr dirty="0"/>
          </a:p>
        </p:txBody>
      </p:sp>
      <p:sp>
        <p:nvSpPr>
          <p:cNvPr id="3" name="object 3"/>
          <p:cNvSpPr txBox="1"/>
          <p:nvPr/>
        </p:nvSpPr>
        <p:spPr>
          <a:xfrm>
            <a:off x="990600" y="1107281"/>
            <a:ext cx="8686799" cy="462690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21(g)</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Provision created in the </a:t>
            </a:r>
            <a:r>
              <a:rPr lang="en-US" dirty="0" err="1">
                <a:latin typeface="Calibri" panose="020F0502020204030204" pitchFamily="34" charset="0"/>
                <a:ea typeface="Calibri" panose="020F0502020204030204" pitchFamily="34" charset="0"/>
                <a:cs typeface="Tunga" panose="020B0502040204020203" pitchFamily="34" charset="0"/>
              </a:rPr>
              <a:t>BoA</a:t>
            </a:r>
            <a:r>
              <a:rPr lang="en-US" dirty="0">
                <a:latin typeface="Calibri" panose="020F0502020204030204" pitchFamily="34" charset="0"/>
                <a:ea typeface="Calibri" panose="020F0502020204030204" pitchFamily="34" charset="0"/>
                <a:cs typeface="Tunga" panose="020B0502040204020203" pitchFamily="34" charset="0"/>
              </a:rPr>
              <a:t> is disclosed under contingent nature debited to P&amp;L</a:t>
            </a: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23 – Payments under Sec 40A(2)(b)</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Name and PAN of specified persons not provided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Mismatch of amount compared to Annual Report</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Consolidated amount is disclosed instead of payee wise</a:t>
            </a:r>
          </a:p>
          <a:p>
            <a:pPr marL="298450" marR="5080" indent="-28575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25</a:t>
            </a:r>
          </a:p>
          <a:p>
            <a:pPr marL="755650" marR="5080" lvl="1" indent="-28575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Amount credit in Annual Report is not disclosed</a:t>
            </a:r>
          </a:p>
          <a:p>
            <a:pPr marL="298450" marR="5080" indent="-28575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26 – Payment under Section 43B </a:t>
            </a:r>
          </a:p>
          <a:p>
            <a:pPr marL="755650" marR="5080" lvl="1" indent="-28575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Amount passed through P&amp;L is not reported appropriately</a:t>
            </a:r>
          </a:p>
        </p:txBody>
      </p:sp>
    </p:spTree>
    <p:extLst>
      <p:ext uri="{BB962C8B-B14F-4D97-AF65-F5344CB8AC3E}">
        <p14:creationId xmlns:p14="http://schemas.microsoft.com/office/powerpoint/2010/main" val="344870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US" spc="-5" dirty="0"/>
              <a:t>Observations and Disclosure</a:t>
            </a:r>
            <a:endParaRPr dirty="0"/>
          </a:p>
        </p:txBody>
      </p:sp>
      <p:graphicFrame>
        <p:nvGraphicFramePr>
          <p:cNvPr id="4" name="Table 3">
            <a:extLst>
              <a:ext uri="{FF2B5EF4-FFF2-40B4-BE49-F238E27FC236}">
                <a16:creationId xmlns:a16="http://schemas.microsoft.com/office/drawing/2014/main" id="{E99B5943-A8E3-A1C6-7A7F-607DE88C3321}"/>
              </a:ext>
            </a:extLst>
          </p:cNvPr>
          <p:cNvGraphicFramePr>
            <a:graphicFrameLocks noGrp="1"/>
          </p:cNvGraphicFramePr>
          <p:nvPr>
            <p:extLst>
              <p:ext uri="{D42A27DB-BD31-4B8C-83A1-F6EECF244321}">
                <p14:modId xmlns:p14="http://schemas.microsoft.com/office/powerpoint/2010/main" val="2680520088"/>
              </p:ext>
            </p:extLst>
          </p:nvPr>
        </p:nvGraphicFramePr>
        <p:xfrm>
          <a:off x="1651000" y="1227666"/>
          <a:ext cx="7533186" cy="5157894"/>
        </p:xfrm>
        <a:graphic>
          <a:graphicData uri="http://schemas.openxmlformats.org/drawingml/2006/table">
            <a:tbl>
              <a:tblPr firstRow="1" bandRow="1">
                <a:tableStyleId>{5C22544A-7EE6-4342-B048-85BDC9FD1C3A}</a:tableStyleId>
              </a:tblPr>
              <a:tblGrid>
                <a:gridCol w="544784">
                  <a:extLst>
                    <a:ext uri="{9D8B030D-6E8A-4147-A177-3AD203B41FA5}">
                      <a16:colId xmlns:a16="http://schemas.microsoft.com/office/drawing/2014/main" val="2242288236"/>
                    </a:ext>
                  </a:extLst>
                </a:gridCol>
                <a:gridCol w="1080816">
                  <a:extLst>
                    <a:ext uri="{9D8B030D-6E8A-4147-A177-3AD203B41FA5}">
                      <a16:colId xmlns:a16="http://schemas.microsoft.com/office/drawing/2014/main" val="308804613"/>
                    </a:ext>
                  </a:extLst>
                </a:gridCol>
                <a:gridCol w="1524000">
                  <a:extLst>
                    <a:ext uri="{9D8B030D-6E8A-4147-A177-3AD203B41FA5}">
                      <a16:colId xmlns:a16="http://schemas.microsoft.com/office/drawing/2014/main" val="3033324991"/>
                    </a:ext>
                  </a:extLst>
                </a:gridCol>
                <a:gridCol w="3102900">
                  <a:extLst>
                    <a:ext uri="{9D8B030D-6E8A-4147-A177-3AD203B41FA5}">
                      <a16:colId xmlns:a16="http://schemas.microsoft.com/office/drawing/2014/main" val="3500092734"/>
                    </a:ext>
                  </a:extLst>
                </a:gridCol>
                <a:gridCol w="1280686">
                  <a:extLst>
                    <a:ext uri="{9D8B030D-6E8A-4147-A177-3AD203B41FA5}">
                      <a16:colId xmlns:a16="http://schemas.microsoft.com/office/drawing/2014/main" val="168419029"/>
                    </a:ext>
                  </a:extLst>
                </a:gridCol>
              </a:tblGrid>
              <a:tr h="677334">
                <a:tc>
                  <a:txBody>
                    <a:bodyPr/>
                    <a:lstStyle/>
                    <a:p>
                      <a:r>
                        <a:rPr lang="en-US" dirty="0">
                          <a:latin typeface="Calibri" panose="020F0502020204030204" pitchFamily="34" charset="0"/>
                          <a:cs typeface="Calibri" panose="020F0502020204030204" pitchFamily="34" charset="0"/>
                        </a:rPr>
                        <a: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Clause No</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Nature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Observations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GN Para Ref </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6122422"/>
                  </a:ext>
                </a:extLst>
              </a:tr>
              <a:tr h="851751">
                <a:tc>
                  <a:txBody>
                    <a:bodyPr/>
                    <a:lstStyle/>
                    <a:p>
                      <a:r>
                        <a:rPr lang="en-US" dirty="0">
                          <a:latin typeface="Calibri" panose="020F0502020204030204" pitchFamily="34" charset="0"/>
                          <a:cs typeface="Calibri" panose="020F0502020204030204" pitchFamily="34" charset="0"/>
                        </a:rPr>
                        <a:t>1</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All</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Reliance on Judicial Precedents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Should be disclosed and drawn reference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31.7</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58953703"/>
                  </a:ext>
                </a:extLst>
              </a:tr>
              <a:tr h="345432">
                <a:tc>
                  <a:txBody>
                    <a:bodyPr/>
                    <a:lstStyle/>
                    <a:p>
                      <a:r>
                        <a:rPr lang="en-US" dirty="0">
                          <a:latin typeface="Calibri" panose="020F0502020204030204" pitchFamily="34" charset="0"/>
                          <a:cs typeface="Calibri" panose="020F0502020204030204" pitchFamily="34" charset="0"/>
                        </a:rPr>
                        <a:t>2</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21(d)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Cash Payments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Necessary evidence is not in possession of the Assessee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36.3</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00075178"/>
                  </a:ext>
                </a:extLst>
              </a:tr>
              <a:tr h="345432">
                <a:tc>
                  <a:txBody>
                    <a:bodyPr/>
                    <a:lstStyle/>
                    <a:p>
                      <a:r>
                        <a:rPr lang="en-US" dirty="0">
                          <a:latin typeface="Calibri" panose="020F0502020204030204" pitchFamily="34" charset="0"/>
                          <a:cs typeface="Calibri" panose="020F0502020204030204" pitchFamily="34" charset="0"/>
                        </a:rPr>
                        <a:t>3</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21(h)</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14A</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Material Assumption /Adverse /Disclaimer Opinion</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40.12</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69200568"/>
                  </a:ext>
                </a:extLst>
              </a:tr>
              <a:tr h="345432">
                <a:tc>
                  <a:txBody>
                    <a:bodyPr/>
                    <a:lstStyle/>
                    <a:p>
                      <a:r>
                        <a:rPr lang="en-US" dirty="0">
                          <a:latin typeface="Calibri" panose="020F0502020204030204" pitchFamily="34" charset="0"/>
                          <a:cs typeface="Calibri" panose="020F0502020204030204" pitchFamily="34" charset="0"/>
                        </a:rPr>
                        <a:t>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22</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MSMED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Qualification in case of no disclosure in FS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42.6</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97397684"/>
                  </a:ext>
                </a:extLst>
              </a:tr>
              <a:tr h="345432">
                <a:tc>
                  <a:txBody>
                    <a:bodyPr/>
                    <a:lstStyle/>
                    <a:p>
                      <a:r>
                        <a:rPr lang="en-US" dirty="0">
                          <a:latin typeface="Calibri" panose="020F0502020204030204" pitchFamily="34" charset="0"/>
                          <a:cs typeface="Calibri" panose="020F0502020204030204" pitchFamily="34" charset="0"/>
                        </a:rPr>
                        <a:t>5</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30C</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GAAR</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Access to </a:t>
                      </a:r>
                      <a:r>
                        <a:rPr lang="en-US" dirty="0" err="1">
                          <a:latin typeface="Calibri" panose="020F0502020204030204" pitchFamily="34" charset="0"/>
                          <a:cs typeface="Calibri" panose="020F0502020204030204" pitchFamily="34" charset="0"/>
                        </a:rPr>
                        <a:t>BoA</a:t>
                      </a:r>
                      <a:r>
                        <a:rPr lang="en-US" dirty="0">
                          <a:latin typeface="Calibri" panose="020F0502020204030204" pitchFamily="34" charset="0"/>
                          <a:cs typeface="Calibri" panose="020F0502020204030204" pitchFamily="34" charset="0"/>
                        </a:rPr>
                        <a:t> and other records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56.14</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05993764"/>
                  </a:ext>
                </a:extLst>
              </a:tr>
              <a:tr h="345432">
                <a:tc>
                  <a:txBody>
                    <a:bodyPr/>
                    <a:lstStyle/>
                    <a:p>
                      <a:r>
                        <a:rPr lang="en-US" dirty="0">
                          <a:latin typeface="Calibri" panose="020F0502020204030204" pitchFamily="34" charset="0"/>
                          <a:cs typeface="Calibri" panose="020F0502020204030204" pitchFamily="34" charset="0"/>
                        </a:rPr>
                        <a:t>6</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31(a)/(b)</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269SS</a:t>
                      </a:r>
                      <a:endParaRPr lang="en-IN" dirty="0">
                        <a:latin typeface="Calibri" panose="020F0502020204030204" pitchFamily="34" charset="0"/>
                        <a:cs typeface="Calibri" panose="020F0502020204030204" pitchFamily="34" charset="0"/>
                      </a:endParaRPr>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Necessary evidence is not in possession of the Assessee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57.9</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11891393"/>
                  </a:ext>
                </a:extLst>
              </a:tr>
              <a:tr h="345432">
                <a:tc>
                  <a:txBody>
                    <a:bodyPr/>
                    <a:lstStyle/>
                    <a:p>
                      <a:r>
                        <a:rPr lang="en-IN" dirty="0">
                          <a:latin typeface="Calibri" panose="020F0502020204030204" pitchFamily="34" charset="0"/>
                          <a:cs typeface="Calibri" panose="020F0502020204030204" pitchFamily="34" charset="0"/>
                        </a:rPr>
                        <a:t>7</a:t>
                      </a:r>
                    </a:p>
                  </a:txBody>
                  <a:tcPr/>
                </a:tc>
                <a:tc>
                  <a:txBody>
                    <a:bodyPr/>
                    <a:lstStyle/>
                    <a:p>
                      <a:r>
                        <a:rPr lang="en-US" dirty="0">
                          <a:latin typeface="Calibri" panose="020F0502020204030204" pitchFamily="34" charset="0"/>
                          <a:cs typeface="Calibri" panose="020F0502020204030204" pitchFamily="34" charset="0"/>
                        </a:rPr>
                        <a:t>31(bb)</a:t>
                      </a:r>
                      <a:r>
                        <a:rPr lang="en-IN" dirty="0">
                          <a:latin typeface="Calibri" panose="020F0502020204030204" pitchFamily="34" charset="0"/>
                          <a:cs typeface="Calibri" panose="020F0502020204030204" pitchFamily="34" charset="0"/>
                        </a:rPr>
                        <a:t>/(bd)</a:t>
                      </a:r>
                    </a:p>
                  </a:txBody>
                  <a:tcPr/>
                </a:tc>
                <a:tc>
                  <a:txBody>
                    <a:bodyPr/>
                    <a:lstStyle/>
                    <a:p>
                      <a:r>
                        <a:rPr lang="en-IN" dirty="0">
                          <a:latin typeface="Calibri" panose="020F0502020204030204" pitchFamily="34" charset="0"/>
                          <a:cs typeface="Calibri" panose="020F0502020204030204" pitchFamily="34" charset="0"/>
                        </a:rPr>
                        <a:t>269ST</a:t>
                      </a:r>
                    </a:p>
                  </a:txBody>
                  <a:tcPr/>
                </a:tc>
                <a:tc vMerge="1">
                  <a:txBody>
                    <a:bodyPr/>
                    <a:lstStyle/>
                    <a:p>
                      <a:endParaRPr lang="en-IN" dirty="0">
                        <a:latin typeface="Calibri" panose="020F0502020204030204" pitchFamily="34" charset="0"/>
                        <a:cs typeface="Calibri" panose="020F0502020204030204" pitchFamily="34" charset="0"/>
                      </a:endParaRPr>
                    </a:p>
                  </a:txBody>
                  <a:tcPr/>
                </a:tc>
                <a:tc>
                  <a:txBody>
                    <a:bodyPr/>
                    <a:lstStyle/>
                    <a:p>
                      <a:r>
                        <a:rPr lang="en-IN" dirty="0">
                          <a:latin typeface="Calibri" panose="020F0502020204030204" pitchFamily="34" charset="0"/>
                          <a:cs typeface="Calibri" panose="020F0502020204030204" pitchFamily="34" charset="0"/>
                        </a:rPr>
                        <a:t>58.21</a:t>
                      </a:r>
                    </a:p>
                  </a:txBody>
                  <a:tcPr/>
                </a:tc>
                <a:extLst>
                  <a:ext uri="{0D108BD9-81ED-4DB2-BD59-A6C34878D82A}">
                    <a16:rowId xmlns:a16="http://schemas.microsoft.com/office/drawing/2014/main" val="2337422223"/>
                  </a:ext>
                </a:extLst>
              </a:tr>
            </a:tbl>
          </a:graphicData>
        </a:graphic>
      </p:graphicFrame>
    </p:spTree>
    <p:extLst>
      <p:ext uri="{BB962C8B-B14F-4D97-AF65-F5344CB8AC3E}">
        <p14:creationId xmlns:p14="http://schemas.microsoft.com/office/powerpoint/2010/main" val="181934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590800"/>
            <a:ext cx="3235960" cy="628377"/>
          </a:xfrm>
          <a:prstGeom prst="rect">
            <a:avLst/>
          </a:prstGeom>
        </p:spPr>
        <p:txBody>
          <a:bodyPr vert="horz" wrap="square" lIns="0" tIns="12700" rIns="0" bIns="0" rtlCol="0">
            <a:spAutoFit/>
          </a:bodyPr>
          <a:lstStyle/>
          <a:p>
            <a:pPr marL="12700">
              <a:lnSpc>
                <a:spcPct val="100000"/>
              </a:lnSpc>
              <a:spcBef>
                <a:spcPts val="100"/>
              </a:spcBef>
            </a:pPr>
            <a:r>
              <a:rPr lang="en-IN" dirty="0"/>
              <a:t>Thank You</a:t>
            </a:r>
            <a:endParaRPr dirty="0"/>
          </a:p>
        </p:txBody>
      </p:sp>
      <p:sp>
        <p:nvSpPr>
          <p:cNvPr id="5" name="object 2">
            <a:extLst>
              <a:ext uri="{FF2B5EF4-FFF2-40B4-BE49-F238E27FC236}">
                <a16:creationId xmlns:a16="http://schemas.microsoft.com/office/drawing/2014/main" id="{E33305D8-B5AF-41A3-A8C4-1AC62B6797BF}"/>
              </a:ext>
            </a:extLst>
          </p:cNvPr>
          <p:cNvSpPr txBox="1">
            <a:spLocks/>
          </p:cNvSpPr>
          <p:nvPr/>
        </p:nvSpPr>
        <p:spPr>
          <a:xfrm>
            <a:off x="4765040" y="3867423"/>
            <a:ext cx="3235960" cy="628377"/>
          </a:xfrm>
          <a:prstGeom prst="rect">
            <a:avLst/>
          </a:prstGeom>
          <a:effectLst/>
        </p:spPr>
        <p:txBody>
          <a:bodyPr vert="horz" wrap="square" lIns="0" tIns="12700" rIns="0" bIns="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en-IN" dirty="0"/>
              <a:t>Q &amp; A</a:t>
            </a:r>
          </a:p>
        </p:txBody>
      </p:sp>
    </p:spTree>
    <p:extLst>
      <p:ext uri="{BB962C8B-B14F-4D97-AF65-F5344CB8AC3E}">
        <p14:creationId xmlns:p14="http://schemas.microsoft.com/office/powerpoint/2010/main" val="1395023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4730"/>
            <a:ext cx="8567552" cy="1243930"/>
          </a:xfrm>
          <a:prstGeom prst="rect">
            <a:avLst/>
          </a:prstGeom>
        </p:spPr>
        <p:txBody>
          <a:bodyPr vert="horz" wrap="square" lIns="0" tIns="12700" rIns="0" bIns="0" rtlCol="0">
            <a:spAutoFit/>
          </a:bodyPr>
          <a:lstStyle/>
          <a:p>
            <a:pPr marL="12700" algn="l">
              <a:lnSpc>
                <a:spcPct val="100000"/>
              </a:lnSpc>
              <a:spcBef>
                <a:spcPts val="100"/>
              </a:spcBef>
            </a:pPr>
            <a:r>
              <a:rPr lang="en-IN" spc="-5" dirty="0"/>
              <a:t>Relevance of Audit Standards and Procedure</a:t>
            </a:r>
            <a:endParaRPr dirty="0"/>
          </a:p>
        </p:txBody>
      </p:sp>
      <p:sp>
        <p:nvSpPr>
          <p:cNvPr id="3" name="object 3"/>
          <p:cNvSpPr txBox="1"/>
          <p:nvPr/>
        </p:nvSpPr>
        <p:spPr>
          <a:xfrm>
            <a:off x="990601" y="1263370"/>
            <a:ext cx="8305800" cy="4494820"/>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Accepted Auditing Principles / Standards of Auditing</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Audit </a:t>
            </a:r>
            <a:r>
              <a:rPr lang="en-US" spc="-5" dirty="0" err="1">
                <a:latin typeface="Calibri" panose="020F0502020204030204" pitchFamily="34" charset="0"/>
                <a:cs typeface="Tunga" panose="020B0502040204020203" pitchFamily="34" charset="0"/>
              </a:rPr>
              <a:t>Programme</a:t>
            </a:r>
            <a:r>
              <a:rPr lang="en-US" spc="-5" dirty="0">
                <a:latin typeface="Calibri" panose="020F0502020204030204" pitchFamily="34" charset="0"/>
                <a:cs typeface="Tunga" panose="020B0502040204020203" pitchFamily="34" charset="0"/>
              </a:rPr>
              <a:t>, Audit Sampling (SA 530), Test check method for Audit Evidence</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Reliance on work done by other auditors/professionals – SA 600</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Work Papers and Documentation</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Written Representations – SA 580 </a:t>
            </a:r>
          </a:p>
          <a:p>
            <a:pPr marL="355600" marR="5080" indent="-342900">
              <a:lnSpc>
                <a:spcPct val="150000"/>
              </a:lnSpc>
              <a:spcBef>
                <a:spcPts val="415"/>
              </a:spcBef>
              <a:buFont typeface="Arial" panose="020B0604020202020204" pitchFamily="34" charset="0"/>
              <a:buChar char="•"/>
              <a:tabLst>
                <a:tab pos="354965" algn="l"/>
              </a:tabLst>
            </a:pPr>
            <a:r>
              <a:rPr lang="en-US" b="1" spc="-5" dirty="0">
                <a:solidFill>
                  <a:srgbClr val="FF0000"/>
                </a:solidFill>
                <a:latin typeface="Calibri" panose="020F0502020204030204" pitchFamily="34" charset="0"/>
                <a:cs typeface="Tunga" panose="020B0502040204020203" pitchFamily="34" charset="0"/>
              </a:rPr>
              <a:t>Revised SA 700 – Forming an Opinion and Reporting on Financial Statements </a:t>
            </a:r>
            <a:endParaRPr lang="en-US" spc="-5" dirty="0">
              <a:latin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Assessee Responsibility and Tax Auditor’s Responsibility – </a:t>
            </a:r>
            <a:r>
              <a:rPr lang="en-US" b="1" i="1" u="sng" spc="-5" dirty="0">
                <a:latin typeface="Calibri" panose="020F0502020204030204" pitchFamily="34" charset="0"/>
                <a:cs typeface="Tunga" panose="020B0502040204020203" pitchFamily="34" charset="0"/>
              </a:rPr>
              <a:t>Refer Para 13.11 of ICAI GN, 2023</a:t>
            </a:r>
          </a:p>
          <a:p>
            <a:pPr marL="355600" marR="5080" indent="-342900">
              <a:lnSpc>
                <a:spcPct val="150000"/>
              </a:lnSpc>
              <a:spcBef>
                <a:spcPts val="415"/>
              </a:spcBef>
              <a:buFont typeface="Arial" panose="020B0604020202020204" pitchFamily="34" charset="0"/>
              <a:buChar char="•"/>
              <a:tabLst>
                <a:tab pos="354965" algn="l"/>
              </a:tabLst>
            </a:pPr>
            <a:r>
              <a:rPr lang="en-US" b="1" spc="-5" dirty="0">
                <a:solidFill>
                  <a:srgbClr val="FF0000"/>
                </a:solidFill>
                <a:latin typeface="Calibri" panose="020F0502020204030204" pitchFamily="34" charset="0"/>
                <a:cs typeface="Tunga" panose="020B0502040204020203" pitchFamily="34" charset="0"/>
              </a:rPr>
              <a:t>Reporting Clause 3 of Form 3CA or Clause 5 of Form 3CEB</a:t>
            </a:r>
            <a:endParaRPr lang="en-US" spc="-5" dirty="0">
              <a:latin typeface="Calibri" panose="020F0502020204030204" pitchFamily="34" charset="0"/>
              <a:cs typeface="Tunga" panose="020B0502040204020203" pitchFamily="34" charset="0"/>
            </a:endParaRPr>
          </a:p>
          <a:p>
            <a:pPr marL="355600" marR="5080" indent="-342900">
              <a:lnSpc>
                <a:spcPts val="2380"/>
              </a:lnSpc>
              <a:spcBef>
                <a:spcPts val="415"/>
              </a:spcBef>
              <a:buFont typeface="Arial" panose="020B0604020202020204" pitchFamily="34" charset="0"/>
              <a:buChar char="•"/>
              <a:tabLst>
                <a:tab pos="354965" algn="l"/>
              </a:tabLst>
            </a:pPr>
            <a:endParaRPr lang="en-US" spc="-5" dirty="0">
              <a:latin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152145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2291" y="152400"/>
            <a:ext cx="4396509"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Key Aspects</a:t>
            </a:r>
            <a:endParaRPr dirty="0"/>
          </a:p>
        </p:txBody>
      </p:sp>
      <p:sp>
        <p:nvSpPr>
          <p:cNvPr id="3" name="object 3"/>
          <p:cNvSpPr txBox="1"/>
          <p:nvPr/>
        </p:nvSpPr>
        <p:spPr>
          <a:xfrm>
            <a:off x="1295400" y="1027328"/>
            <a:ext cx="8305800" cy="5166799"/>
          </a:xfrm>
          <a:prstGeom prst="rect">
            <a:avLst/>
          </a:prstGeom>
        </p:spPr>
        <p:txBody>
          <a:bodyPr vert="horz" wrap="square" lIns="0" tIns="52705" rIns="0" bIns="0" rtlCol="0">
            <a:spAutoFit/>
          </a:bodyPr>
          <a:lstStyle/>
          <a:p>
            <a:pPr marL="355600" marR="5080" indent="-342900">
              <a:lnSpc>
                <a:spcPts val="238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Audit Requirements</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Business – INR 1 Crore or 10 Crores </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Profession – INR 50 lakhs</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Presumptive Tax for business – Income offered &lt; deemed profit</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Presumptive Tax for Profession - deemed profit &lt; 50% and Total income is more than the minimum amount not chargeable to tax</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Business under 44AD(4) and Total income is more than the minimum amount not chargeable to tax – 44AD(5)</a:t>
            </a:r>
          </a:p>
          <a:p>
            <a:pPr marL="355600" marR="5080" indent="-342900">
              <a:lnSpc>
                <a:spcPts val="238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Reporting in </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Form 3CA – Person who is required to audit under any other law </a:t>
            </a:r>
            <a:r>
              <a:rPr lang="en-US" b="1" spc="-5" dirty="0">
                <a:solidFill>
                  <a:srgbClr val="FF0000"/>
                </a:solidFill>
                <a:latin typeface="Calibri" panose="020F0502020204030204" pitchFamily="34" charset="0"/>
                <a:cs typeface="Tunga" panose="020B0502040204020203" pitchFamily="34" charset="0"/>
              </a:rPr>
              <a:t>(Clause 8 of TAR – Third proviso to 44AB should be selected)</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Form 3CB – Other cases</a:t>
            </a:r>
          </a:p>
          <a:p>
            <a:pPr marL="812800" marR="5080" lvl="1" indent="-342900">
              <a:lnSpc>
                <a:spcPts val="238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Form 3CD particulars is common for both 3CA and 3CB</a:t>
            </a:r>
          </a:p>
          <a:p>
            <a:pPr marL="355600" marR="5080" indent="-342900">
              <a:lnSpc>
                <a:spcPts val="238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Failure to audit - Penalty of 0.5% of Turnover (cap of INR 1.5Lakhs) – Subject to 273B establishing reasonable clause - </a:t>
            </a:r>
            <a:r>
              <a:rPr lang="en-US" b="1" spc="-5" dirty="0">
                <a:latin typeface="Calibri" panose="020F0502020204030204" pitchFamily="34" charset="0"/>
                <a:cs typeface="Tunga" panose="020B0502040204020203" pitchFamily="34" charset="0"/>
              </a:rPr>
              <a:t>Para 8.3 of GN</a:t>
            </a:r>
            <a:r>
              <a:rPr lang="en-US" spc="-5" dirty="0">
                <a:latin typeface="Calibri" panose="020F0502020204030204" pitchFamily="34" charset="0"/>
                <a:cs typeface="Tunga" panose="020B0502040204020203" pitchFamily="34" charset="0"/>
              </a:rPr>
              <a:t>.</a:t>
            </a:r>
          </a:p>
        </p:txBody>
      </p:sp>
    </p:spTree>
    <p:extLst>
      <p:ext uri="{BB962C8B-B14F-4D97-AF65-F5344CB8AC3E}">
        <p14:creationId xmlns:p14="http://schemas.microsoft.com/office/powerpoint/2010/main" val="198022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22465" y="-702"/>
            <a:ext cx="4836160" cy="934583"/>
          </a:xfrm>
          <a:prstGeom prst="rect">
            <a:avLst/>
          </a:prstGeom>
        </p:spPr>
        <p:txBody>
          <a:bodyPr vert="horz" wrap="square" lIns="0" tIns="12700" rIns="0" bIns="0" rtlCol="0">
            <a:spAutoFit/>
          </a:bodyPr>
          <a:lstStyle/>
          <a:p>
            <a:pPr marL="12700" algn="l">
              <a:lnSpc>
                <a:spcPct val="100000"/>
              </a:lnSpc>
              <a:spcBef>
                <a:spcPts val="100"/>
              </a:spcBef>
            </a:pPr>
            <a:r>
              <a:rPr lang="en-IN" spc="-5" dirty="0"/>
              <a:t>Presumptive Taxation</a:t>
            </a:r>
            <a:endParaRPr dirty="0"/>
          </a:p>
        </p:txBody>
      </p:sp>
      <p:graphicFrame>
        <p:nvGraphicFramePr>
          <p:cNvPr id="4" name="Table 3">
            <a:extLst>
              <a:ext uri="{FF2B5EF4-FFF2-40B4-BE49-F238E27FC236}">
                <a16:creationId xmlns:a16="http://schemas.microsoft.com/office/drawing/2014/main" id="{4481DB26-09C8-B35B-50EF-003EFEB411B8}"/>
              </a:ext>
            </a:extLst>
          </p:cNvPr>
          <p:cNvGraphicFramePr>
            <a:graphicFrameLocks noGrp="1"/>
          </p:cNvGraphicFramePr>
          <p:nvPr>
            <p:extLst>
              <p:ext uri="{D42A27DB-BD31-4B8C-83A1-F6EECF244321}">
                <p14:modId xmlns:p14="http://schemas.microsoft.com/office/powerpoint/2010/main" val="1568189344"/>
              </p:ext>
            </p:extLst>
          </p:nvPr>
        </p:nvGraphicFramePr>
        <p:xfrm>
          <a:off x="1651000" y="1227666"/>
          <a:ext cx="7873999" cy="3774440"/>
        </p:xfrm>
        <a:graphic>
          <a:graphicData uri="http://schemas.openxmlformats.org/drawingml/2006/table">
            <a:tbl>
              <a:tblPr firstRow="1" bandRow="1">
                <a:tableStyleId>{5C22544A-7EE6-4342-B048-85BDC9FD1C3A}</a:tableStyleId>
              </a:tblPr>
              <a:tblGrid>
                <a:gridCol w="482600">
                  <a:extLst>
                    <a:ext uri="{9D8B030D-6E8A-4147-A177-3AD203B41FA5}">
                      <a16:colId xmlns:a16="http://schemas.microsoft.com/office/drawing/2014/main" val="2431930101"/>
                    </a:ext>
                  </a:extLst>
                </a:gridCol>
                <a:gridCol w="914400">
                  <a:extLst>
                    <a:ext uri="{9D8B030D-6E8A-4147-A177-3AD203B41FA5}">
                      <a16:colId xmlns:a16="http://schemas.microsoft.com/office/drawing/2014/main" val="1610817719"/>
                    </a:ext>
                  </a:extLst>
                </a:gridCol>
                <a:gridCol w="1295400">
                  <a:extLst>
                    <a:ext uri="{9D8B030D-6E8A-4147-A177-3AD203B41FA5}">
                      <a16:colId xmlns:a16="http://schemas.microsoft.com/office/drawing/2014/main" val="2738754209"/>
                    </a:ext>
                  </a:extLst>
                </a:gridCol>
                <a:gridCol w="1807028">
                  <a:extLst>
                    <a:ext uri="{9D8B030D-6E8A-4147-A177-3AD203B41FA5}">
                      <a16:colId xmlns:a16="http://schemas.microsoft.com/office/drawing/2014/main" val="1786108466"/>
                    </a:ext>
                  </a:extLst>
                </a:gridCol>
                <a:gridCol w="1393372">
                  <a:extLst>
                    <a:ext uri="{9D8B030D-6E8A-4147-A177-3AD203B41FA5}">
                      <a16:colId xmlns:a16="http://schemas.microsoft.com/office/drawing/2014/main" val="2673665088"/>
                    </a:ext>
                  </a:extLst>
                </a:gridCol>
                <a:gridCol w="856342">
                  <a:extLst>
                    <a:ext uri="{9D8B030D-6E8A-4147-A177-3AD203B41FA5}">
                      <a16:colId xmlns:a16="http://schemas.microsoft.com/office/drawing/2014/main" val="3863024380"/>
                    </a:ext>
                  </a:extLst>
                </a:gridCol>
                <a:gridCol w="1124857">
                  <a:extLst>
                    <a:ext uri="{9D8B030D-6E8A-4147-A177-3AD203B41FA5}">
                      <a16:colId xmlns:a16="http://schemas.microsoft.com/office/drawing/2014/main" val="2934231227"/>
                    </a:ext>
                  </a:extLst>
                </a:gridCol>
              </a:tblGrid>
              <a:tr h="370840">
                <a:tc>
                  <a:txBody>
                    <a:bodyPr/>
                    <a:lstStyle/>
                    <a:p>
                      <a:r>
                        <a:rPr lang="en-US" dirty="0">
                          <a:latin typeface="Calibri" panose="020F0502020204030204" pitchFamily="34" charset="0"/>
                          <a:cs typeface="Calibri" panose="020F0502020204030204" pitchFamily="34" charset="0"/>
                        </a:rPr>
                        <a: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Section</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Activity</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Less than Deemed Profits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Presumptive clause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44AB Clause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TO* Limits</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00801843"/>
                  </a:ext>
                </a:extLst>
              </a:tr>
              <a:tr h="370840">
                <a:tc>
                  <a:txBody>
                    <a:bodyPr/>
                    <a:lstStyle/>
                    <a:p>
                      <a:r>
                        <a:rPr lang="en-US" dirty="0">
                          <a:latin typeface="Calibri" panose="020F0502020204030204" pitchFamily="34" charset="0"/>
                          <a:cs typeface="Calibri" panose="020F0502020204030204" pitchFamily="34" charset="0"/>
                        </a:rPr>
                        <a:t>1</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Business</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5 years in case of violation</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44AD(4)/(5)</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3 Crores</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25567728"/>
                  </a:ext>
                </a:extLst>
              </a:tr>
              <a:tr h="370840">
                <a:tc>
                  <a:txBody>
                    <a:bodyPr/>
                    <a:lstStyle/>
                    <a:p>
                      <a:r>
                        <a:rPr lang="en-US" dirty="0">
                          <a:latin typeface="Calibri" panose="020F0502020204030204" pitchFamily="34" charset="0"/>
                          <a:cs typeface="Calibri" panose="020F0502020204030204" pitchFamily="34" charset="0"/>
                        </a:rPr>
                        <a:t>2</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44ADA</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Profession</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Audit </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44ADA(4)</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75 Lakhs</a:t>
                      </a:r>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16886200"/>
                  </a:ext>
                </a:extLst>
              </a:tr>
              <a:tr h="370840">
                <a:tc>
                  <a:txBody>
                    <a:bodyPr/>
                    <a:lstStyle/>
                    <a:p>
                      <a:r>
                        <a:rPr lang="en-US" dirty="0">
                          <a:latin typeface="Calibri" panose="020F0502020204030204" pitchFamily="34" charset="0"/>
                          <a:cs typeface="Calibri" panose="020F0502020204030204" pitchFamily="34" charset="0"/>
                        </a:rPr>
                        <a:t>3</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44AE</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Good Carriage </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Audit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44AE(7)</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(c)</a:t>
                      </a:r>
                      <a:endParaRPr lang="en-IN" dirty="0">
                        <a:latin typeface="Calibri" panose="020F0502020204030204" pitchFamily="34" charset="0"/>
                        <a:cs typeface="Calibri" panose="020F0502020204030204" pitchFamily="34" charset="0"/>
                      </a:endParaRPr>
                    </a:p>
                  </a:txBody>
                  <a:tcPr/>
                </a:tc>
                <a:tc>
                  <a:txBody>
                    <a:bodyPr/>
                    <a:lstStyle/>
                    <a:p>
                      <a:endParaRPr lang="en-IN">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36742933"/>
                  </a:ext>
                </a:extLst>
              </a:tr>
              <a:tr h="370840">
                <a:tc>
                  <a:txBody>
                    <a:bodyPr/>
                    <a:lstStyle/>
                    <a:p>
                      <a:r>
                        <a:rPr lang="en-US" dirty="0">
                          <a:latin typeface="Calibri" panose="020F0502020204030204" pitchFamily="34" charset="0"/>
                          <a:cs typeface="Calibri" panose="020F0502020204030204" pitchFamily="34" charset="0"/>
                        </a:rPr>
                        <a:t>4</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Shipping</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Not allowed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Nil</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Nil</a:t>
                      </a:r>
                      <a:endParaRPr lang="en-IN" dirty="0">
                        <a:latin typeface="Calibri" panose="020F0502020204030204" pitchFamily="34" charset="0"/>
                        <a:cs typeface="Calibri" panose="020F0502020204030204" pitchFamily="34" charset="0"/>
                      </a:endParaRPr>
                    </a:p>
                  </a:txBody>
                  <a:tcPr/>
                </a:tc>
                <a:tc>
                  <a:txBody>
                    <a:bodyPr/>
                    <a:lstStyle/>
                    <a:p>
                      <a:endParaRPr lang="en-IN">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87979853"/>
                  </a:ext>
                </a:extLst>
              </a:tr>
              <a:tr h="370840">
                <a:tc>
                  <a:txBody>
                    <a:bodyPr/>
                    <a:lstStyle/>
                    <a:p>
                      <a:r>
                        <a:rPr lang="en-US" dirty="0">
                          <a:latin typeface="Calibri" panose="020F0502020204030204" pitchFamily="34" charset="0"/>
                          <a:cs typeface="Calibri" panose="020F0502020204030204" pitchFamily="34" charset="0"/>
                        </a:rPr>
                        <a:t>5</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44BB</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Exploration </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Audit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44BB(3)</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(c)</a:t>
                      </a:r>
                      <a:endParaRPr lang="en-IN" dirty="0">
                        <a:latin typeface="Calibri" panose="020F0502020204030204" pitchFamily="34" charset="0"/>
                        <a:cs typeface="Calibri" panose="020F0502020204030204" pitchFamily="34" charset="0"/>
                      </a:endParaRPr>
                    </a:p>
                  </a:txBody>
                  <a:tcPr/>
                </a:tc>
                <a:tc>
                  <a:txBody>
                    <a:bodyPr/>
                    <a:lstStyle/>
                    <a:p>
                      <a:endParaRPr lang="en-IN">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85325315"/>
                  </a:ext>
                </a:extLst>
              </a:tr>
              <a:tr h="370840">
                <a:tc>
                  <a:txBody>
                    <a:bodyPr/>
                    <a:lstStyle/>
                    <a:p>
                      <a:r>
                        <a:rPr lang="en-US" dirty="0">
                          <a:latin typeface="Calibri" panose="020F0502020204030204" pitchFamily="34" charset="0"/>
                          <a:cs typeface="Calibri" panose="020F0502020204030204" pitchFamily="34" charset="0"/>
                        </a:rPr>
                        <a:t>6</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44BBA</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Aircraft</a:t>
                      </a:r>
                      <a:endParaRPr lang="en-IN" dirty="0">
                        <a:latin typeface="Calibri" panose="020F0502020204030204" pitchFamily="34" charset="0"/>
                        <a:cs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cs typeface="Calibri" panose="020F0502020204030204" pitchFamily="34" charset="0"/>
                        </a:rPr>
                        <a:t>Not allowed</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Nil</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Nil</a:t>
                      </a:r>
                      <a:endParaRPr lang="en-IN" dirty="0">
                        <a:latin typeface="Calibri" panose="020F0502020204030204" pitchFamily="34" charset="0"/>
                        <a:cs typeface="Calibri" panose="020F0502020204030204" pitchFamily="34" charset="0"/>
                      </a:endParaRPr>
                    </a:p>
                  </a:txBody>
                  <a:tcPr/>
                </a:tc>
                <a:tc>
                  <a:txBody>
                    <a:bodyPr/>
                    <a:lstStyle/>
                    <a:p>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99694324"/>
                  </a:ext>
                </a:extLst>
              </a:tr>
              <a:tr h="370840">
                <a:tc>
                  <a:txBody>
                    <a:bodyPr/>
                    <a:lstStyle/>
                    <a:p>
                      <a:r>
                        <a:rPr lang="en-US" dirty="0">
                          <a:latin typeface="Calibri" panose="020F0502020204030204" pitchFamily="34" charset="0"/>
                          <a:cs typeface="Calibri" panose="020F0502020204030204" pitchFamily="34" charset="0"/>
                        </a:rPr>
                        <a:t>7</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44BBB</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Power</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Audit</a:t>
                      </a:r>
                      <a:endParaRPr lang="en-IN" dirty="0">
                        <a:latin typeface="Calibri" panose="020F0502020204030204" pitchFamily="34" charset="0"/>
                        <a:cs typeface="Calibri" panose="020F0502020204030204" pitchFamily="34" charset="0"/>
                      </a:endParaRPr>
                    </a:p>
                  </a:txBody>
                  <a:tcPr/>
                </a:tc>
                <a:tc>
                  <a:txBody>
                    <a:bodyPr/>
                    <a:lstStyle/>
                    <a:p>
                      <a:r>
                        <a:rPr lang="en-US" dirty="0">
                          <a:latin typeface="Calibri" panose="020F0502020204030204" pitchFamily="34" charset="0"/>
                          <a:cs typeface="Calibri" panose="020F0502020204030204" pitchFamily="34" charset="0"/>
                        </a:rPr>
                        <a:t>44BBB(2)</a:t>
                      </a:r>
                      <a:endParaRPr lang="en-IN" dirty="0">
                        <a:latin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cs typeface="Calibri" panose="020F0502020204030204" pitchFamily="34" charset="0"/>
                        </a:rPr>
                        <a:t>(c)</a:t>
                      </a:r>
                      <a:endParaRPr lang="en-IN" dirty="0">
                        <a:latin typeface="Calibri" panose="020F0502020204030204" pitchFamily="34" charset="0"/>
                        <a:cs typeface="Calibri" panose="020F0502020204030204" pitchFamily="34" charset="0"/>
                      </a:endParaRPr>
                    </a:p>
                  </a:txBody>
                  <a:tcPr/>
                </a:tc>
                <a:tc>
                  <a:txBody>
                    <a:bodyPr/>
                    <a:lstStyle/>
                    <a:p>
                      <a:endParaRPr lang="en-IN"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433391"/>
                  </a:ext>
                </a:extLst>
              </a:tr>
            </a:tbl>
          </a:graphicData>
        </a:graphic>
      </p:graphicFrame>
      <p:sp>
        <p:nvSpPr>
          <p:cNvPr id="3" name="object 3">
            <a:extLst>
              <a:ext uri="{FF2B5EF4-FFF2-40B4-BE49-F238E27FC236}">
                <a16:creationId xmlns:a16="http://schemas.microsoft.com/office/drawing/2014/main" id="{8621186D-D65B-4797-D2BF-FFA1D0E2E713}"/>
              </a:ext>
            </a:extLst>
          </p:cNvPr>
          <p:cNvSpPr txBox="1"/>
          <p:nvPr/>
        </p:nvSpPr>
        <p:spPr>
          <a:xfrm>
            <a:off x="1022465" y="5295891"/>
            <a:ext cx="8305800" cy="425758"/>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TO/GR – Para 5 to 5.19 of GN</a:t>
            </a:r>
          </a:p>
        </p:txBody>
      </p:sp>
    </p:spTree>
    <p:extLst>
      <p:ext uri="{BB962C8B-B14F-4D97-AF65-F5344CB8AC3E}">
        <p14:creationId xmlns:p14="http://schemas.microsoft.com/office/powerpoint/2010/main" val="412954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5471" y="152400"/>
            <a:ext cx="6436929"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Key Definitions</a:t>
            </a:r>
            <a:endParaRPr dirty="0"/>
          </a:p>
        </p:txBody>
      </p:sp>
      <p:sp>
        <p:nvSpPr>
          <p:cNvPr id="3" name="object 3"/>
          <p:cNvSpPr txBox="1"/>
          <p:nvPr/>
        </p:nvSpPr>
        <p:spPr>
          <a:xfrm>
            <a:off x="990601" y="1066800"/>
            <a:ext cx="8305800" cy="4807726"/>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Business – defined under Section 2(13)</a:t>
            </a:r>
          </a:p>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Profession – defined under Section 2(36)</a:t>
            </a:r>
          </a:p>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The expression "profession" involves the idea of an occupation requiring purely intellectual skill or manual skill controlled by the intellectual skill of the operator - CIT Vs. Manmohan Das (Deceased) [1966] 59 ITR 699 (SC), CIT v. Ram Kripal Tripathi [1980] 125 ITR 408 (All).</a:t>
            </a:r>
          </a:p>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Section 44AA(1) </a:t>
            </a:r>
            <a:r>
              <a:rPr lang="en-US" sz="1800" dirty="0" err="1">
                <a:effectLst/>
                <a:latin typeface="Calibri" panose="020F0502020204030204" pitchFamily="34" charset="0"/>
                <a:ea typeface="Calibri" panose="020F0502020204030204" pitchFamily="34" charset="0"/>
                <a:cs typeface="Tunga" panose="020B0502040204020203" pitchFamily="34" charset="0"/>
              </a:rPr>
              <a:t>r.w.</a:t>
            </a:r>
            <a:r>
              <a:rPr lang="en-US" sz="1800" dirty="0">
                <a:effectLst/>
                <a:latin typeface="Calibri" panose="020F0502020204030204" pitchFamily="34" charset="0"/>
                <a:ea typeface="Calibri" panose="020F0502020204030204" pitchFamily="34" charset="0"/>
                <a:cs typeface="Tunga" panose="020B0502040204020203" pitchFamily="34" charset="0"/>
              </a:rPr>
              <a:t> Rule 6F and other notifications prescribed list of professionals</a:t>
            </a:r>
          </a:p>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No </a:t>
            </a:r>
            <a:r>
              <a:rPr lang="en-US" sz="1800" dirty="0" err="1">
                <a:effectLst/>
                <a:latin typeface="Calibri" panose="020F0502020204030204" pitchFamily="34" charset="0"/>
                <a:ea typeface="Calibri" panose="020F0502020204030204" pitchFamily="34" charset="0"/>
                <a:cs typeface="Tunga" panose="020B0502040204020203" pitchFamily="34" charset="0"/>
              </a:rPr>
              <a:t>BoA</a:t>
            </a:r>
            <a:r>
              <a:rPr lang="en-US" sz="1800" dirty="0">
                <a:effectLst/>
                <a:latin typeface="Calibri" panose="020F0502020204030204" pitchFamily="34" charset="0"/>
                <a:ea typeface="Calibri" panose="020F0502020204030204" pitchFamily="34" charset="0"/>
                <a:cs typeface="Tunga" panose="020B0502040204020203" pitchFamily="34" charset="0"/>
              </a:rPr>
              <a:t> is prescribed for companies – </a:t>
            </a:r>
            <a:r>
              <a:rPr lang="en-US" sz="1800" b="1" dirty="0">
                <a:solidFill>
                  <a:srgbClr val="FF0000"/>
                </a:solidFill>
                <a:effectLst/>
                <a:latin typeface="Calibri" panose="020F0502020204030204" pitchFamily="34" charset="0"/>
                <a:ea typeface="Calibri" panose="020F0502020204030204" pitchFamily="34" charset="0"/>
                <a:cs typeface="Tunga" panose="020B0502040204020203" pitchFamily="34" charset="0"/>
              </a:rPr>
              <a:t>Clause 11 – Should be selecte</a:t>
            </a:r>
            <a:r>
              <a:rPr lang="en-US" b="1" dirty="0">
                <a:solidFill>
                  <a:srgbClr val="FF0000"/>
                </a:solidFill>
                <a:latin typeface="Calibri" panose="020F0502020204030204" pitchFamily="34" charset="0"/>
                <a:ea typeface="Calibri" panose="020F0502020204030204" pitchFamily="34" charset="0"/>
                <a:cs typeface="Tunga" panose="020B0502040204020203" pitchFamily="34" charset="0"/>
              </a:rPr>
              <a:t>d No</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Place of maintenance of </a:t>
            </a:r>
            <a:r>
              <a:rPr lang="en-US" spc="-5" dirty="0" err="1">
                <a:latin typeface="Calibri" panose="020F0502020204030204" pitchFamily="34" charset="0"/>
                <a:cs typeface="Tunga" panose="020B0502040204020203" pitchFamily="34" charset="0"/>
              </a:rPr>
              <a:t>BoA</a:t>
            </a:r>
            <a:r>
              <a:rPr lang="en-US" spc="-5" dirty="0">
                <a:latin typeface="Calibri" panose="020F0502020204030204" pitchFamily="34" charset="0"/>
                <a:cs typeface="Tunga" panose="020B0502040204020203" pitchFamily="34" charset="0"/>
              </a:rPr>
              <a:t> </a:t>
            </a:r>
            <a:r>
              <a:rPr lang="en-US" b="1" spc="-5" dirty="0">
                <a:solidFill>
                  <a:srgbClr val="FF0000"/>
                </a:solidFill>
                <a:latin typeface="Calibri" panose="020F0502020204030204" pitchFamily="34" charset="0"/>
                <a:cs typeface="Tunga" panose="020B0502040204020203" pitchFamily="34" charset="0"/>
              </a:rPr>
              <a:t>– multiple places to be reported – Also maintenance in a computer system is required to be reported – Clause 11</a:t>
            </a:r>
          </a:p>
          <a:p>
            <a:pPr marL="355600" marR="5080" indent="-342900">
              <a:lnSpc>
                <a:spcPts val="2380"/>
              </a:lnSpc>
              <a:spcBef>
                <a:spcPts val="415"/>
              </a:spcBef>
              <a:buFont typeface="Arial" panose="020B0604020202020204" pitchFamily="34" charset="0"/>
              <a:buChar char="•"/>
              <a:tabLst>
                <a:tab pos="354965" algn="l"/>
              </a:tabLst>
            </a:pPr>
            <a:endParaRPr lang="en-US" spc="-5" dirty="0">
              <a:latin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155149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1" y="1263370"/>
            <a:ext cx="8305800" cy="5252720"/>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Notification dated 05 March 2024 introduced amendments to Form 3CD</a:t>
            </a:r>
          </a:p>
          <a:p>
            <a:pPr marL="355600" marR="5080" indent="-34290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Clause 8A -  Opting for taxation under specific regime – Sec. 115BA/115BAA/115BAB/115BAC/115BAC/115BAE </a:t>
            </a:r>
            <a:r>
              <a:rPr lang="en-US" spc="-5" dirty="0">
                <a:solidFill>
                  <a:schemeClr val="accent6"/>
                </a:solidFill>
                <a:latin typeface="Calibri" panose="020F0502020204030204" pitchFamily="34" charset="0"/>
                <a:cs typeface="Tunga" panose="020B0502040204020203" pitchFamily="34" charset="0"/>
              </a:rPr>
              <a:t>– </a:t>
            </a:r>
            <a:r>
              <a:rPr lang="en-US" b="1" spc="-5" dirty="0">
                <a:solidFill>
                  <a:schemeClr val="accent6"/>
                </a:solidFill>
                <a:latin typeface="Calibri" panose="020F0502020204030204" pitchFamily="34" charset="0"/>
                <a:cs typeface="Tunga" panose="020B0502040204020203" pitchFamily="34" charset="0"/>
              </a:rPr>
              <a:t>Introduced S. 115BAE – Cooperative Society</a:t>
            </a:r>
          </a:p>
          <a:p>
            <a:pPr marL="812800" marR="5080" lvl="1" indent="-342900">
              <a:lnSpc>
                <a:spcPct val="15000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Whether the tax auditor (TA) is required to verify compliance with regard to conditions stipulated under the specified sections?</a:t>
            </a:r>
          </a:p>
          <a:p>
            <a:pPr marL="812800" marR="5080" lvl="1" indent="-342900">
              <a:lnSpc>
                <a:spcPct val="150000"/>
              </a:lnSpc>
              <a:spcBef>
                <a:spcPts val="415"/>
              </a:spcBef>
              <a:buFont typeface="Courier New" panose="02070309020205020404" pitchFamily="49" charset="0"/>
              <a:buChar char="o"/>
              <a:tabLst>
                <a:tab pos="354965" algn="l"/>
              </a:tabLst>
            </a:pPr>
            <a:r>
              <a:rPr lang="en-US" spc="-5" dirty="0">
                <a:latin typeface="Calibri" panose="020F0502020204030204" pitchFamily="34" charset="0"/>
                <a:cs typeface="Tunga" panose="020B0502040204020203" pitchFamily="34" charset="0"/>
              </a:rPr>
              <a:t>Written representation in case the form is not filed as on the date of Tax Audit Report (TAR) – Suitable disclosure to be made in 3CD</a:t>
            </a:r>
          </a:p>
          <a:p>
            <a:pPr marL="298450" marR="5080" indent="-28575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Clause 12 – Reference to Sec 44ADA is added</a:t>
            </a:r>
          </a:p>
          <a:p>
            <a:pPr marL="298450" marR="5080" indent="-285750">
              <a:lnSpc>
                <a:spcPct val="150000"/>
              </a:lnSpc>
              <a:spcBef>
                <a:spcPts val="415"/>
              </a:spcBef>
              <a:buFont typeface="Arial" panose="020B0604020202020204" pitchFamily="34" charset="0"/>
              <a:buChar char="•"/>
              <a:tabLst>
                <a:tab pos="354965" algn="l"/>
              </a:tabLst>
            </a:pPr>
            <a:r>
              <a:rPr lang="en-US" spc="-5" dirty="0">
                <a:latin typeface="Calibri" panose="020F0502020204030204" pitchFamily="34" charset="0"/>
                <a:cs typeface="Tunga" panose="020B0502040204020203" pitchFamily="34" charset="0"/>
              </a:rPr>
              <a:t>Clause 18 (ca) and 32 -  Depreciation requirement - Loss attributable to additional depreciation. Reference to 115BAC(3) – </a:t>
            </a:r>
            <a:r>
              <a:rPr lang="en-US" b="1" spc="-5" dirty="0">
                <a:solidFill>
                  <a:schemeClr val="accent6"/>
                </a:solidFill>
                <a:latin typeface="Calibri" panose="020F0502020204030204" pitchFamily="34" charset="0"/>
                <a:cs typeface="Tunga" panose="020B0502040204020203" pitchFamily="34" charset="0"/>
              </a:rPr>
              <a:t>Consequent to FA 2023 amendment</a:t>
            </a:r>
            <a:r>
              <a:rPr lang="en-US" spc="-5" dirty="0">
                <a:latin typeface="Calibri" panose="020F0502020204030204" pitchFamily="34" charset="0"/>
                <a:cs typeface="Tunga" panose="020B0502040204020203" pitchFamily="34" charset="0"/>
              </a:rPr>
              <a:t> – Option to add unabsorbed depreciation to WDV </a:t>
            </a:r>
            <a:r>
              <a:rPr lang="en-US" b="1" spc="-5" dirty="0">
                <a:solidFill>
                  <a:srgbClr val="7030A0"/>
                </a:solidFill>
                <a:latin typeface="Calibri" panose="020F0502020204030204" pitchFamily="34" charset="0"/>
                <a:cs typeface="Tunga" panose="020B0502040204020203" pitchFamily="34" charset="0"/>
              </a:rPr>
              <a:t>– Relevant only for AY 2024-25 –</a:t>
            </a:r>
          </a:p>
        </p:txBody>
      </p:sp>
    </p:spTree>
    <p:extLst>
      <p:ext uri="{BB962C8B-B14F-4D97-AF65-F5344CB8AC3E}">
        <p14:creationId xmlns:p14="http://schemas.microsoft.com/office/powerpoint/2010/main" val="1620925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66800"/>
            <a:ext cx="8686799" cy="5822107"/>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sz="1800" dirty="0">
                <a:effectLst/>
                <a:latin typeface="Calibri" panose="020F0502020204030204" pitchFamily="34" charset="0"/>
                <a:ea typeface="Calibri" panose="020F0502020204030204" pitchFamily="34" charset="0"/>
                <a:cs typeface="Tunga" panose="020B0502040204020203" pitchFamily="34" charset="0"/>
              </a:rPr>
              <a:t>Clause 19 </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Reference to 35ABA – Spectrum Charges amortization</a:t>
            </a:r>
          </a:p>
          <a:p>
            <a:pPr marL="812800" marR="5080" lvl="1" indent="-342900">
              <a:lnSpc>
                <a:spcPct val="150000"/>
              </a:lnSpc>
              <a:spcBef>
                <a:spcPts val="415"/>
              </a:spcBef>
              <a:buFont typeface="Courier New" panose="02070309020205020404" pitchFamily="49" charset="0"/>
              <a:buChar char="o"/>
              <a:tabLst>
                <a:tab pos="354965" algn="l"/>
              </a:tabLst>
            </a:pPr>
            <a:r>
              <a:rPr lang="en-US" dirty="0">
                <a:effectLst/>
                <a:latin typeface="Calibri" panose="020F0502020204030204" pitchFamily="34" charset="0"/>
                <a:ea typeface="Calibri" panose="020F0502020204030204" pitchFamily="34" charset="0"/>
                <a:cs typeface="Tunga" panose="020B0502040204020203" pitchFamily="34" charset="0"/>
              </a:rPr>
              <a:t>Any other relevant section – What is the scope of this clause? – Whether principles of </a:t>
            </a:r>
            <a:r>
              <a:rPr lang="en-US" i="1" dirty="0">
                <a:effectLst/>
                <a:latin typeface="Calibri" panose="020F0502020204030204" pitchFamily="34" charset="0"/>
                <a:ea typeface="Calibri" panose="020F0502020204030204" pitchFamily="34" charset="0"/>
                <a:cs typeface="Tunga" panose="020B0502040204020203" pitchFamily="34" charset="0"/>
              </a:rPr>
              <a:t>‘ejusdem Generis’</a:t>
            </a:r>
            <a:r>
              <a:rPr lang="en-US" dirty="0">
                <a:effectLst/>
                <a:latin typeface="Calibri" panose="020F0502020204030204" pitchFamily="34" charset="0"/>
                <a:ea typeface="Calibri" panose="020F0502020204030204" pitchFamily="34" charset="0"/>
                <a:cs typeface="Tunga" panose="020B0502040204020203" pitchFamily="34" charset="0"/>
              </a:rPr>
              <a:t> apply? - </a:t>
            </a:r>
            <a:r>
              <a:rPr lang="en-US" b="1" dirty="0">
                <a:solidFill>
                  <a:schemeClr val="accent6"/>
                </a:solidFill>
                <a:effectLst/>
                <a:latin typeface="Calibri" panose="020F0502020204030204" pitchFamily="34" charset="0"/>
                <a:ea typeface="Calibri" panose="020F0502020204030204" pitchFamily="34" charset="0"/>
                <a:cs typeface="Tunga" panose="020B0502040204020203" pitchFamily="34" charset="0"/>
              </a:rPr>
              <a:t>Suitable observation should be made</a:t>
            </a:r>
          </a:p>
          <a:p>
            <a:pPr marL="812800" marR="5080" lvl="1" indent="-342900">
              <a:lnSpc>
                <a:spcPct val="150000"/>
              </a:lnSpc>
              <a:spcBef>
                <a:spcPts val="415"/>
              </a:spcBef>
              <a:buFont typeface="Courier New" panose="02070309020205020404" pitchFamily="49" charset="0"/>
              <a:buChar char="o"/>
              <a:tabLst>
                <a:tab pos="354965" algn="l"/>
              </a:tabLst>
            </a:pPr>
            <a:r>
              <a:rPr lang="en-US" b="1" dirty="0">
                <a:latin typeface="Calibri" panose="020F0502020204030204" pitchFamily="34" charset="0"/>
                <a:ea typeface="Calibri" panose="020F0502020204030204" pitchFamily="34" charset="0"/>
                <a:cs typeface="Tunga" panose="020B0502040204020203" pitchFamily="34" charset="0"/>
              </a:rPr>
              <a:t>Para 31.1 to 31.9 of GN</a:t>
            </a:r>
            <a:endParaRPr lang="en-US" b="1" dirty="0">
              <a:effectLst/>
              <a:latin typeface="Calibri" panose="020F0502020204030204" pitchFamily="34" charset="0"/>
              <a:ea typeface="Calibri" panose="020F0502020204030204" pitchFamily="34" charset="0"/>
              <a:cs typeface="Tunga" panose="020B0502040204020203" pitchFamily="34" charset="0"/>
            </a:endParaRPr>
          </a:p>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Offense or prohibited by law or penalty or fine for violation of any law (enacted in India or outside India)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Compound an offense under any law for the time being in force in or outside India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Providing any benefit or perquisite to a person (carrying on business or profession) and acceptance of such benefit by a person is violation of any law or rule or regulation</a:t>
            </a:r>
          </a:p>
          <a:p>
            <a:pPr marL="469900" marR="5080" lvl="1">
              <a:lnSpc>
                <a:spcPct val="150000"/>
              </a:lnSpc>
              <a:spcBef>
                <a:spcPts val="415"/>
              </a:spcBef>
              <a:tabLst>
                <a:tab pos="354965" algn="l"/>
              </a:tabLst>
            </a:pPr>
            <a:endParaRPr lang="en-US" b="1" dirty="0">
              <a:solidFill>
                <a:schemeClr val="accent6"/>
              </a:solidFill>
              <a:effectLst/>
              <a:latin typeface="Calibri" panose="020F0502020204030204" pitchFamily="34" charset="0"/>
              <a:ea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3475229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248" y="283046"/>
            <a:ext cx="8567552" cy="628377"/>
          </a:xfrm>
          <a:prstGeom prst="rect">
            <a:avLst/>
          </a:prstGeom>
        </p:spPr>
        <p:txBody>
          <a:bodyPr vert="horz" wrap="square" lIns="0" tIns="12700" rIns="0" bIns="0" rtlCol="0">
            <a:spAutoFit/>
          </a:bodyPr>
          <a:lstStyle/>
          <a:p>
            <a:pPr marL="12700" algn="l">
              <a:lnSpc>
                <a:spcPct val="100000"/>
              </a:lnSpc>
              <a:spcBef>
                <a:spcPts val="100"/>
              </a:spcBef>
            </a:pPr>
            <a:r>
              <a:rPr lang="en-IN" spc="-5" dirty="0"/>
              <a:t>Amendment to Form 3CD</a:t>
            </a:r>
            <a:endParaRPr dirty="0"/>
          </a:p>
        </p:txBody>
      </p:sp>
      <p:sp>
        <p:nvSpPr>
          <p:cNvPr id="3" name="object 3"/>
          <p:cNvSpPr txBox="1"/>
          <p:nvPr/>
        </p:nvSpPr>
        <p:spPr>
          <a:xfrm>
            <a:off x="990600" y="1044555"/>
            <a:ext cx="8686799" cy="5355312"/>
          </a:xfrm>
          <a:prstGeom prst="rect">
            <a:avLst/>
          </a:prstGeom>
        </p:spPr>
        <p:txBody>
          <a:bodyPr vert="horz" wrap="square" lIns="0" tIns="52705" rIns="0" bIns="0" rtlCol="0">
            <a:spAutoFit/>
          </a:bodyPr>
          <a:lstStyle/>
          <a:p>
            <a:pPr marL="355600" marR="5080" indent="-342900">
              <a:lnSpc>
                <a:spcPct val="150000"/>
              </a:lnSpc>
              <a:spcBef>
                <a:spcPts val="415"/>
              </a:spcBef>
              <a:buFont typeface="Arial" panose="020B0604020202020204" pitchFamily="34" charset="0"/>
              <a:buChar char="•"/>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Clause 21(a)</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The changes are made pursuant to amendment in Section 37 (Explanation 3) vide Finance Act 2022.</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Earlier, the prohibited by law in force outside India is not explicitly provided</a:t>
            </a: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Refer Mylan Laboratories Ltd ([2020] 113 taxmann.com 6 (Hyderabad - Trib.) – Violation of European Union Competition Laws – Settled by way of non-compete by the Company allowed under Sec. 37</a:t>
            </a:r>
          </a:p>
          <a:p>
            <a:pPr marL="812800" marR="5080" lvl="1" indent="-342900">
              <a:lnSpc>
                <a:spcPct val="150000"/>
              </a:lnSpc>
              <a:spcBef>
                <a:spcPts val="415"/>
              </a:spcBef>
              <a:buFont typeface="Courier New" panose="02070309020205020404" pitchFamily="49" charset="0"/>
              <a:buChar char="o"/>
              <a:tabLst>
                <a:tab pos="354965" algn="l"/>
              </a:tabLst>
            </a:pPr>
            <a:r>
              <a:rPr lang="fr-FR" dirty="0">
                <a:latin typeface="Calibri" panose="020F0502020204030204" pitchFamily="34" charset="0"/>
                <a:ea typeface="Calibri" panose="020F0502020204030204" pitchFamily="34" charset="0"/>
                <a:cs typeface="Tunga" panose="020B0502040204020203" pitchFamily="34" charset="0"/>
              </a:rPr>
              <a:t>Item (viii) - Apex </a:t>
            </a:r>
            <a:r>
              <a:rPr lang="fr-FR" dirty="0" err="1">
                <a:latin typeface="Calibri" panose="020F0502020204030204" pitchFamily="34" charset="0"/>
                <a:ea typeface="Calibri" panose="020F0502020204030204" pitchFamily="34" charset="0"/>
                <a:cs typeface="Tunga" panose="020B0502040204020203" pitchFamily="34" charset="0"/>
              </a:rPr>
              <a:t>Laboratories</a:t>
            </a:r>
            <a:r>
              <a:rPr lang="fr-FR" dirty="0">
                <a:latin typeface="Calibri" panose="020F0502020204030204" pitchFamily="34" charset="0"/>
                <a:ea typeface="Calibri" panose="020F0502020204030204" pitchFamily="34" charset="0"/>
                <a:cs typeface="Tunga" panose="020B0502040204020203" pitchFamily="34" charset="0"/>
              </a:rPr>
              <a:t> </a:t>
            </a:r>
            <a:r>
              <a:rPr lang="fr-FR" dirty="0" err="1">
                <a:latin typeface="Calibri" panose="020F0502020204030204" pitchFamily="34" charset="0"/>
                <a:ea typeface="Calibri" panose="020F0502020204030204" pitchFamily="34" charset="0"/>
                <a:cs typeface="Tunga" panose="020B0502040204020203" pitchFamily="34" charset="0"/>
              </a:rPr>
              <a:t>Pvt</a:t>
            </a:r>
            <a:r>
              <a:rPr lang="fr-FR" dirty="0">
                <a:latin typeface="Calibri" panose="020F0502020204030204" pitchFamily="34" charset="0"/>
                <a:ea typeface="Calibri" panose="020F0502020204030204" pitchFamily="34" charset="0"/>
                <a:cs typeface="Tunga" panose="020B0502040204020203" pitchFamily="34" charset="0"/>
              </a:rPr>
              <a:t>. Ltd v. DCIT (2022) 442 ITR 1; </a:t>
            </a:r>
            <a:r>
              <a:rPr lang="fr-FR" dirty="0" err="1">
                <a:latin typeface="Calibri" panose="020F0502020204030204" pitchFamily="34" charset="0"/>
                <a:ea typeface="Calibri" panose="020F0502020204030204" pitchFamily="34" charset="0"/>
                <a:cs typeface="Tunga" panose="020B0502040204020203" pitchFamily="34" charset="0"/>
              </a:rPr>
              <a:t>Circular</a:t>
            </a:r>
            <a:r>
              <a:rPr lang="fr-FR" dirty="0">
                <a:latin typeface="Calibri" panose="020F0502020204030204" pitchFamily="34" charset="0"/>
                <a:ea typeface="Calibri" panose="020F0502020204030204" pitchFamily="34" charset="0"/>
                <a:cs typeface="Tunga" panose="020B0502040204020203" pitchFamily="34" charset="0"/>
              </a:rPr>
              <a:t> 5/2012</a:t>
            </a:r>
            <a:endParaRPr lang="en-US" dirty="0">
              <a:latin typeface="Calibri" panose="020F0502020204030204" pitchFamily="34" charset="0"/>
              <a:ea typeface="Calibri" panose="020F0502020204030204" pitchFamily="34" charset="0"/>
              <a:cs typeface="Tunga" panose="020B0502040204020203" pitchFamily="34" charset="0"/>
            </a:endParaRPr>
          </a:p>
          <a:p>
            <a:pPr marL="812800" marR="5080" lvl="1" indent="-342900">
              <a:lnSpc>
                <a:spcPct val="150000"/>
              </a:lnSpc>
              <a:spcBef>
                <a:spcPts val="415"/>
              </a:spcBef>
              <a:buFont typeface="Courier New" panose="02070309020205020404" pitchFamily="49" charset="0"/>
              <a:buChar char="o"/>
              <a:tabLst>
                <a:tab pos="354965" algn="l"/>
              </a:tabLst>
            </a:pPr>
            <a:r>
              <a:rPr lang="en-US" dirty="0">
                <a:latin typeface="Calibri" panose="020F0502020204030204" pitchFamily="34" charset="0"/>
                <a:ea typeface="Calibri" panose="020F0502020204030204" pitchFamily="34" charset="0"/>
                <a:cs typeface="Tunga" panose="020B0502040204020203" pitchFamily="34" charset="0"/>
              </a:rPr>
              <a:t>Compensatory vs. Penal in Nature – Mahalakshmi Sugar Mills Co. Ltd. vs CIT (123 ITR 429)</a:t>
            </a:r>
          </a:p>
          <a:p>
            <a:pPr marL="812800" marR="5080" lvl="1" indent="-342900">
              <a:lnSpc>
                <a:spcPct val="150000"/>
              </a:lnSpc>
              <a:spcBef>
                <a:spcPts val="415"/>
              </a:spcBef>
              <a:buFont typeface="Courier New" panose="02070309020205020404" pitchFamily="49" charset="0"/>
              <a:buChar char="o"/>
              <a:tabLst>
                <a:tab pos="354965" algn="l"/>
              </a:tabLst>
            </a:pPr>
            <a:endParaRPr lang="en-US" dirty="0">
              <a:latin typeface="Calibri" panose="020F0502020204030204" pitchFamily="34" charset="0"/>
              <a:ea typeface="Calibri" panose="020F0502020204030204" pitchFamily="34" charset="0"/>
              <a:cs typeface="Tunga" panose="020B0502040204020203" pitchFamily="34" charset="0"/>
            </a:endParaRPr>
          </a:p>
          <a:p>
            <a:pPr marL="469900" marR="5080" lvl="1">
              <a:lnSpc>
                <a:spcPct val="150000"/>
              </a:lnSpc>
              <a:spcBef>
                <a:spcPts val="415"/>
              </a:spcBef>
              <a:tabLst>
                <a:tab pos="354965" algn="l"/>
              </a:tabLst>
            </a:pPr>
            <a:endParaRPr lang="en-US" b="1" dirty="0">
              <a:solidFill>
                <a:schemeClr val="accent6"/>
              </a:solidFill>
              <a:effectLst/>
              <a:latin typeface="Calibri" panose="020F0502020204030204" pitchFamily="34" charset="0"/>
              <a:ea typeface="Calibri" panose="020F0502020204030204" pitchFamily="34" charset="0"/>
              <a:cs typeface="Tunga" panose="020B0502040204020203" pitchFamily="34" charset="0"/>
            </a:endParaRPr>
          </a:p>
        </p:txBody>
      </p:sp>
    </p:spTree>
    <p:extLst>
      <p:ext uri="{BB962C8B-B14F-4D97-AF65-F5344CB8AC3E}">
        <p14:creationId xmlns:p14="http://schemas.microsoft.com/office/powerpoint/2010/main" val="2584837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9950</TotalTime>
  <Words>2526</Words>
  <Application>Microsoft Office PowerPoint</Application>
  <PresentationFormat>A4 Paper (210x297 mm)</PresentationFormat>
  <Paragraphs>326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Corbel</vt:lpstr>
      <vt:lpstr>Courier New</vt:lpstr>
      <vt:lpstr>KPMG Extralight</vt:lpstr>
      <vt:lpstr>Parallax</vt:lpstr>
      <vt:lpstr>PowerPoint Presentation</vt:lpstr>
      <vt:lpstr>Setting the context</vt:lpstr>
      <vt:lpstr>Relevance of Audit Standards and Procedure</vt:lpstr>
      <vt:lpstr>Key Aspects</vt:lpstr>
      <vt:lpstr>Presumptive Taxation</vt:lpstr>
      <vt:lpstr>Key Definitions</vt:lpstr>
      <vt:lpstr>Amendment to Form 3CD</vt:lpstr>
      <vt:lpstr>Amendment to Form 3CD</vt:lpstr>
      <vt:lpstr>Amendment to Form 3CD</vt:lpstr>
      <vt:lpstr>Amendment to Form 3CD</vt:lpstr>
      <vt:lpstr>Amendment to Form 3CD</vt:lpstr>
      <vt:lpstr>Amendment to Form 3CD</vt:lpstr>
      <vt:lpstr>Amendment to Form 3CD</vt:lpstr>
      <vt:lpstr>ICDS – Select issues</vt:lpstr>
      <vt:lpstr>ICDS – Select issues</vt:lpstr>
      <vt:lpstr>ICDS – Select issues</vt:lpstr>
      <vt:lpstr>ICDS – Select issues</vt:lpstr>
      <vt:lpstr>Other Errors in Compliance</vt:lpstr>
      <vt:lpstr>Other Errors in Compliance</vt:lpstr>
      <vt:lpstr>Other Errors in Compliance</vt:lpstr>
      <vt:lpstr>Other Errors in Compliance</vt:lpstr>
      <vt:lpstr>Other Errors in Compliance</vt:lpstr>
      <vt:lpstr>Observations and Disclosure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Suresh and Balaji Profile</dc:title>
  <dc:creator>Bala Chandran</dc:creator>
  <cp:lastModifiedBy>Prasanna K</cp:lastModifiedBy>
  <cp:revision>155</cp:revision>
  <dcterms:created xsi:type="dcterms:W3CDTF">2021-06-16T15:14:10Z</dcterms:created>
  <dcterms:modified xsi:type="dcterms:W3CDTF">2024-09-02T07:10:07Z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2014-09-05T00:00:00Z</vt:filetime>
  </property>
  <property fmtid="{D5CDD505-2E9C-101B-9397-08002B2CF9AE}" pid="3" name="Creator">
    <vt:lpwstr>Microsoft® PowerPoint® 2010</vt:lpwstr>
  </property>
  <property fmtid="{D5CDD505-2E9C-101B-9397-08002B2CF9AE}" pid="4" name="LastSaved">
    <vt:filetime>2021-06-16T00:00:00Z</vt:filetime>
  </property>
</Properties>
</file>